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2" r:id="rId6"/>
    <p:sldId id="300" r:id="rId7"/>
    <p:sldId id="263" r:id="rId8"/>
    <p:sldId id="301" r:id="rId9"/>
    <p:sldId id="302" r:id="rId10"/>
    <p:sldId id="303" r:id="rId11"/>
    <p:sldId id="272" r:id="rId12"/>
    <p:sldId id="304" r:id="rId13"/>
    <p:sldId id="265" r:id="rId14"/>
    <p:sldId id="266" r:id="rId15"/>
    <p:sldId id="305" r:id="rId16"/>
    <p:sldId id="306" r:id="rId17"/>
    <p:sldId id="307" r:id="rId18"/>
    <p:sldId id="309" r:id="rId19"/>
    <p:sldId id="310" r:id="rId20"/>
    <p:sldId id="311" r:id="rId21"/>
    <p:sldId id="323" r:id="rId22"/>
    <p:sldId id="324" r:id="rId23"/>
    <p:sldId id="268" r:id="rId24"/>
    <p:sldId id="313" r:id="rId25"/>
    <p:sldId id="325" r:id="rId26"/>
    <p:sldId id="314" r:id="rId27"/>
    <p:sldId id="316" r:id="rId28"/>
    <p:sldId id="315" r:id="rId29"/>
    <p:sldId id="317" r:id="rId30"/>
    <p:sldId id="318" r:id="rId31"/>
    <p:sldId id="320" r:id="rId32"/>
    <p:sldId id="321" r:id="rId33"/>
    <p:sldId id="322" r:id="rId34"/>
    <p:sldId id="27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C2A426-2F9A-41E0-B712-763E2E3A4341}">
  <a:tblStyle styleId="{CAC2A426-2F9A-41E0-B712-763E2E3A4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62676"/>
  </p:normalViewPr>
  <p:slideViewPr>
    <p:cSldViewPr snapToGrid="0">
      <p:cViewPr varScale="1">
        <p:scale>
          <a:sx n="88" d="100"/>
          <a:sy n="88" d="100"/>
        </p:scale>
        <p:origin x="2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4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53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28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889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85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2688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9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11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19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554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073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12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77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846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033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78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e3a2f5c5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e3a2f5c5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245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08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41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2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 rot="-3144406">
            <a:off x="1090749" y="4739189"/>
            <a:ext cx="622795" cy="569579"/>
            <a:chOff x="7951491" y="3948941"/>
            <a:chExt cx="472500" cy="432126"/>
          </a:xfrm>
        </p:grpSpPr>
        <p:sp>
          <p:nvSpPr>
            <p:cNvPr id="147" name="Google Shape;147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58" name="Google Shape;158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 rot="-3144039">
            <a:off x="29926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64" name="Google Shape;164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 rot="-3144447">
            <a:off x="6091319" y="4726591"/>
            <a:ext cx="564947" cy="516674"/>
            <a:chOff x="7951491" y="3948941"/>
            <a:chExt cx="472500" cy="432126"/>
          </a:xfrm>
        </p:grpSpPr>
        <p:sp>
          <p:nvSpPr>
            <p:cNvPr id="176" name="Google Shape;176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87" name="Google Shape;187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92" name="Google Shape;192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" name="Google Shape;198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200" name="Google Shape;200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/>
          <p:nvPr/>
        </p:nvSpPr>
        <p:spPr>
          <a:xfrm rot="2185416">
            <a:off x="144750" y="1146424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3033062" y="311879"/>
            <a:ext cx="855128" cy="659520"/>
            <a:chOff x="3206237" y="4273754"/>
            <a:chExt cx="855128" cy="659520"/>
          </a:xfrm>
        </p:grpSpPr>
        <p:sp>
          <p:nvSpPr>
            <p:cNvPr id="210" name="Google Shape;210;p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 rot="-2079588">
            <a:off x="3176382" y="4594272"/>
            <a:ext cx="669672" cy="533419"/>
            <a:chOff x="-602987" y="2563895"/>
            <a:chExt cx="640505" cy="510186"/>
          </a:xfrm>
        </p:grpSpPr>
        <p:sp>
          <p:nvSpPr>
            <p:cNvPr id="215" name="Google Shape;215;p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9"/>
          <p:cNvSpPr/>
          <p:nvPr/>
        </p:nvSpPr>
        <p:spPr>
          <a:xfrm rot="-3144195">
            <a:off x="410738" y="4447836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 rot="-3144039">
            <a:off x="7067007" y="-2129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 rot="-3144447">
            <a:off x="6584232" y="4397304"/>
            <a:ext cx="564947" cy="516674"/>
            <a:chOff x="7951491" y="3948941"/>
            <a:chExt cx="472500" cy="432126"/>
          </a:xfrm>
        </p:grpSpPr>
        <p:sp>
          <p:nvSpPr>
            <p:cNvPr id="221" name="Google Shape;221;p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23" name="Google Shape;223;p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1"/>
          <p:cNvGrpSpPr/>
          <p:nvPr/>
        </p:nvGrpSpPr>
        <p:grpSpPr>
          <a:xfrm rot="-3144406">
            <a:off x="1938412" y="135689"/>
            <a:ext cx="622795" cy="569579"/>
            <a:chOff x="7951491" y="3948941"/>
            <a:chExt cx="472500" cy="432126"/>
          </a:xfrm>
        </p:grpSpPr>
        <p:sp>
          <p:nvSpPr>
            <p:cNvPr id="289" name="Google Shape;289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304" name="Google Shape;304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310" name="Google Shape;31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13" name="Google Shape;31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 txBox="1">
            <a:spLocks noGrp="1"/>
          </p:cNvSpPr>
          <p:nvPr>
            <p:ph type="ctrTitle"/>
          </p:nvPr>
        </p:nvSpPr>
        <p:spPr>
          <a:xfrm>
            <a:off x="387117" y="1494672"/>
            <a:ext cx="6802800" cy="7321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latin typeface="Passion One"/>
                <a:ea typeface="Passion One"/>
                <a:cs typeface="Passion One"/>
                <a:sym typeface="Passion One"/>
              </a:rPr>
              <a:t>Dipartimento di Informatica</a:t>
            </a:r>
            <a:br>
              <a:rPr lang="en" sz="3200" b="0" dirty="0">
                <a:latin typeface="Passion One"/>
                <a:ea typeface="Passion One"/>
                <a:cs typeface="Passion One"/>
                <a:sym typeface="Passion One"/>
              </a:rPr>
            </a:br>
            <a:r>
              <a:rPr lang="en" sz="3200" dirty="0">
                <a:solidFill>
                  <a:srgbClr val="FF0000"/>
                </a:solidFill>
              </a:rPr>
              <a:t>Ingegneria gestione ed evoluzione del software </a:t>
            </a:r>
            <a:endParaRPr sz="6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34" name="Google Shape;634;p24"/>
          <p:cNvSpPr txBox="1">
            <a:spLocks noGrp="1"/>
          </p:cNvSpPr>
          <p:nvPr>
            <p:ph type="subTitle" idx="1"/>
          </p:nvPr>
        </p:nvSpPr>
        <p:spPr>
          <a:xfrm>
            <a:off x="5428027" y="4289867"/>
            <a:ext cx="2711964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Antonio De Matteo 0522501035</a:t>
            </a:r>
          </a:p>
          <a:p>
            <a:pPr marL="0" indent="0"/>
            <a:r>
              <a:rPr lang="it-IT" sz="1100" dirty="0"/>
              <a:t>Vincenzo Pecoraro 0522501015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635" name="Google Shape;635;p24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36" name="Google Shape;636;p24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24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24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4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75" name="Google Shape;67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24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80" name="Google Shape;68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4" name="Google Shape;684;p24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24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87" name="Google Shape;687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8" name="Google Shape;688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89" name="Google Shape;689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7" name="Google Shape;697;p24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698" name="Google Shape;698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0" name="Google Shape;700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8" name="Google Shape;708;p24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09" name="Google Shape;709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11" name="Google Shape;711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9" name="Google Shape;719;p24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20" name="Google Shape;720;p24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image1.png">
            <a:extLst>
              <a:ext uri="{FF2B5EF4-FFF2-40B4-BE49-F238E27FC236}">
                <a16:creationId xmlns:a16="http://schemas.microsoft.com/office/drawing/2014/main" id="{26C82C2A-27E4-473E-9A7D-4C87CDA94E08}"/>
              </a:ext>
            </a:extLst>
          </p:cNvPr>
          <p:cNvPicPr/>
          <p:nvPr/>
        </p:nvPicPr>
        <p:blipFill>
          <a:blip r:embed="rId3"/>
          <a:srcRect b="5558"/>
          <a:stretch>
            <a:fillRect/>
          </a:stretch>
        </p:blipFill>
        <p:spPr>
          <a:xfrm>
            <a:off x="2465862" y="2487249"/>
            <a:ext cx="2907534" cy="1651302"/>
          </a:xfrm>
          <a:prstGeom prst="rect">
            <a:avLst/>
          </a:prstGeom>
          <a:ln/>
        </p:spPr>
      </p:pic>
      <p:sp>
        <p:nvSpPr>
          <p:cNvPr id="93" name="Google Shape;634;p24">
            <a:extLst>
              <a:ext uri="{FF2B5EF4-FFF2-40B4-BE49-F238E27FC236}">
                <a16:creationId xmlns:a16="http://schemas.microsoft.com/office/drawing/2014/main" id="{AA81B871-9088-4F07-878C-17A4997457E4}"/>
              </a:ext>
            </a:extLst>
          </p:cNvPr>
          <p:cNvSpPr txBox="1">
            <a:spLocks/>
          </p:cNvSpPr>
          <p:nvPr/>
        </p:nvSpPr>
        <p:spPr>
          <a:xfrm>
            <a:off x="666177" y="4289867"/>
            <a:ext cx="2711964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sz="1100" dirty="0"/>
              <a:t>Prof. Andrea De Lucia</a:t>
            </a:r>
          </a:p>
          <a:p>
            <a:pPr marL="0" indent="0"/>
            <a:r>
              <a:rPr lang="it-IT" sz="1100" dirty="0"/>
              <a:t>Dott. Emanuele Iannone</a:t>
            </a:r>
          </a:p>
          <a:p>
            <a:pPr marL="0" indent="0"/>
            <a:r>
              <a:rPr lang="it-IT" sz="1100" dirty="0"/>
              <a:t>Dott. Manuel De Stefano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C2EC82-08A0-4D87-B892-D99473726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98" y="54538"/>
            <a:ext cx="1703863" cy="958423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3B329947-0687-C8E7-A165-2D0C943FC9EB}"/>
              </a:ext>
            </a:extLst>
          </p:cNvPr>
          <p:cNvSpPr txBox="1"/>
          <p:nvPr/>
        </p:nvSpPr>
        <p:spPr>
          <a:xfrm rot="20211087">
            <a:off x="3946704" y="3409620"/>
            <a:ext cx="7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2.0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WhereDoIEat 2.0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84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4" name="Google Shape;2054;p40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55" name="Google Shape;2055;p40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9" name="Google Shape;2059;p4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VS. SOLUZIONE</a:t>
            </a:r>
            <a:endParaRPr dirty="0"/>
          </a:p>
        </p:txBody>
      </p:sp>
      <p:sp>
        <p:nvSpPr>
          <p:cNvPr id="2060" name="Google Shape;2060;p40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061" name="Google Shape;2061;p40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 WhereDoIEat 1.0 non ci era soffermati sull’UX e sull’ottimizzazione della ricerca dei ristoranti</a:t>
            </a:r>
            <a:endParaRPr sz="1200" dirty="0"/>
          </a:p>
        </p:txBody>
      </p:sp>
      <p:sp>
        <p:nvSpPr>
          <p:cNvPr id="2062" name="Google Shape;2062;p40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SOLUZIONE</a:t>
            </a:r>
            <a:endParaRPr dirty="0"/>
          </a:p>
        </p:txBody>
      </p:sp>
      <p:sp>
        <p:nvSpPr>
          <p:cNvPr id="2063" name="Google Shape;2063;p40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Offrire al cliente un sistema semplice ed intuitivo per ricercare nel migliore dei modi il ristorante un proprio gradimento</a:t>
            </a:r>
            <a:endParaRPr sz="1100" dirty="0"/>
          </a:p>
        </p:txBody>
      </p:sp>
      <p:sp>
        <p:nvSpPr>
          <p:cNvPr id="2064" name="Google Shape;2064;p40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" name="Google Shape;2065;p40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66" name="Google Shape;2066;p40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40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0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0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3" name="Google Shape;2073;p40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74" name="Google Shape;2074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40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79" name="Google Shape;2079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40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83" name="Google Shape;2083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4" name="Google Shape;2084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5" name="Google Shape;2085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3" name="Google Shape;2093;p40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0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0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40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97" name="Google Shape;2097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8" name="Google Shape;2098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99" name="Google Shape;2099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7" name="Google Shape;2107;p40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108" name="Google Shape;2108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0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13" name="Google Shape;2113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0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7" name="Google Shape;2117;p40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18" name="Google Shape;2118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40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22" name="Google Shape;2122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6" name="Google Shape;2126;p40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40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8" name="Google Shape;2128;p40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29" name="Google Shape;2129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0" name="Google Shape;2130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31" name="Google Shape;2131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9" name="Google Shape;2139;p40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40" name="Google Shape;2140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43" name="Google Shape;2143;p40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0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40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40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2147;p40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40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9" name="Google Shape;2149;p40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Change Request 1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9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CR1</a:t>
            </a:r>
            <a:endParaRPr dirty="0"/>
          </a:p>
        </p:txBody>
      </p:sp>
      <p:sp>
        <p:nvSpPr>
          <p:cNvPr id="1015" name="Google Shape;1015;p33"/>
          <p:cNvSpPr txBox="1">
            <a:spLocks noGrp="1"/>
          </p:cNvSpPr>
          <p:nvPr>
            <p:ph type="subTitle" idx="2"/>
          </p:nvPr>
        </p:nvSpPr>
        <p:spPr>
          <a:xfrm>
            <a:off x="315795" y="2571750"/>
            <a:ext cx="1811895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Aggiungere una categoria al ristorante registrato</a:t>
            </a:r>
            <a:endParaRPr sz="1200" dirty="0"/>
          </a:p>
        </p:txBody>
      </p:sp>
      <p:sp>
        <p:nvSpPr>
          <p:cNvPr id="1017" name="Google Shape;1017;p33"/>
          <p:cNvSpPr txBox="1">
            <a:spLocks noGrp="1"/>
          </p:cNvSpPr>
          <p:nvPr>
            <p:ph type="subTitle" idx="4"/>
          </p:nvPr>
        </p:nvSpPr>
        <p:spPr>
          <a:xfrm>
            <a:off x="2592367" y="2721368"/>
            <a:ext cx="1979633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Selezionare, nella </a:t>
            </a:r>
            <a:r>
              <a:rPr lang="it-IT" sz="12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navbar</a:t>
            </a:r>
            <a:r>
              <a:rPr lang="it-IT" sz="12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presente in ogni pagina, la categoria di ristoranti più gradita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019" name="Google Shape;1019;p33"/>
          <p:cNvSpPr txBox="1">
            <a:spLocks noGrp="1"/>
          </p:cNvSpPr>
          <p:nvPr>
            <p:ph type="subTitle" idx="6"/>
          </p:nvPr>
        </p:nvSpPr>
        <p:spPr>
          <a:xfrm>
            <a:off x="5200803" y="2895597"/>
            <a:ext cx="1696467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Accedere alla pagina di un ristorante ed aggiungerlo alla lista dei propri ristoranti preferiti premendo l’apposito bottone</a:t>
            </a:r>
            <a:endParaRPr lang="en-US" sz="1200" dirty="0"/>
          </a:p>
        </p:txBody>
      </p:sp>
      <p:sp>
        <p:nvSpPr>
          <p:cNvPr id="1020" name="Google Shape;1020;p33"/>
          <p:cNvSpPr/>
          <p:nvPr/>
        </p:nvSpPr>
        <p:spPr>
          <a:xfrm>
            <a:off x="934532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1" name="Google Shape;1021;p33"/>
          <p:cNvSpPr/>
          <p:nvPr/>
        </p:nvSpPr>
        <p:spPr>
          <a:xfrm>
            <a:off x="3187292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3"/>
          <p:cNvSpPr/>
          <p:nvPr/>
        </p:nvSpPr>
        <p:spPr>
          <a:xfrm>
            <a:off x="5661887" y="188832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FA6F2B-1AEE-4F0E-8015-7C1836F492F0}"/>
              </a:ext>
            </a:extLst>
          </p:cNvPr>
          <p:cNvSpPr txBox="1"/>
          <p:nvPr/>
        </p:nvSpPr>
        <p:spPr>
          <a:xfrm>
            <a:off x="1159122" y="2121584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8621E53-4D77-4879-8575-EF8661278D5A}"/>
              </a:ext>
            </a:extLst>
          </p:cNvPr>
          <p:cNvSpPr txBox="1"/>
          <p:nvPr/>
        </p:nvSpPr>
        <p:spPr>
          <a:xfrm>
            <a:off x="3463650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C6757C-A67D-4536-8C7C-7134DF77E9F4}"/>
              </a:ext>
            </a:extLst>
          </p:cNvPr>
          <p:cNvSpPr txBox="1"/>
          <p:nvPr/>
        </p:nvSpPr>
        <p:spPr>
          <a:xfrm>
            <a:off x="5886477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24" name="Google Shape;1019;p33">
            <a:extLst>
              <a:ext uri="{FF2B5EF4-FFF2-40B4-BE49-F238E27FC236}">
                <a16:creationId xmlns:a16="http://schemas.microsoft.com/office/drawing/2014/main" id="{616B4965-093C-4F08-B894-D02B350B7884}"/>
              </a:ext>
            </a:extLst>
          </p:cNvPr>
          <p:cNvSpPr txBox="1">
            <a:spLocks/>
          </p:cNvSpPr>
          <p:nvPr/>
        </p:nvSpPr>
        <p:spPr>
          <a:xfrm>
            <a:off x="7237128" y="2721368"/>
            <a:ext cx="14955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sz="1200" dirty="0"/>
              <a:t>Visualizzare la lista dei ristoranti preferiti</a:t>
            </a:r>
            <a:endParaRPr lang="en-US" sz="1200" dirty="0"/>
          </a:p>
        </p:txBody>
      </p:sp>
      <p:sp>
        <p:nvSpPr>
          <p:cNvPr id="25" name="Google Shape;1022;p33">
            <a:extLst>
              <a:ext uri="{FF2B5EF4-FFF2-40B4-BE49-F238E27FC236}">
                <a16:creationId xmlns:a16="http://schemas.microsoft.com/office/drawing/2014/main" id="{4BFEC750-846E-4767-80A6-66A4F62CFDBD}"/>
              </a:ext>
            </a:extLst>
          </p:cNvPr>
          <p:cNvSpPr/>
          <p:nvPr/>
        </p:nvSpPr>
        <p:spPr>
          <a:xfrm>
            <a:off x="7597728" y="188832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024EA9A-BAD1-4914-BEC3-F9EB72452139}"/>
              </a:ext>
            </a:extLst>
          </p:cNvPr>
          <p:cNvSpPr txBox="1"/>
          <p:nvPr/>
        </p:nvSpPr>
        <p:spPr>
          <a:xfrm>
            <a:off x="7822318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56C2B8-C37B-40CE-88A5-0C479267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3"/>
            <a:ext cx="4609039" cy="31157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786FCC-A008-43EE-9FD5-86EE55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2"/>
            <a:ext cx="4383933" cy="31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51D6D1-65D8-4103-98E1-6BF47F4E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2"/>
            <a:ext cx="4373728" cy="28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1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34D10B-0F7D-4A1B-9994-12147472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1"/>
            <a:ext cx="4346742" cy="24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43A21C-BE3E-4407-81DE-A1224E0A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1088809"/>
            <a:ext cx="6662420" cy="36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D4E1EE-DE14-4467-B41D-26689A01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34" y="1110592"/>
            <a:ext cx="4821132" cy="37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SOMMARIO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36" name="Google Shape;736;p26"/>
          <p:cNvSpPr txBox="1">
            <a:spLocks noGrp="1"/>
          </p:cNvSpPr>
          <p:nvPr>
            <p:ph type="subTitle" idx="2"/>
          </p:nvPr>
        </p:nvSpPr>
        <p:spPr>
          <a:xfrm>
            <a:off x="1649425" y="17612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Cos’è WhereDoIEat?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37" name="Google Shape;737;p26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4"/>
          </p:nvPr>
        </p:nvSpPr>
        <p:spPr>
          <a:xfrm>
            <a:off x="1649425" y="3079101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 1.0</a:t>
            </a:r>
            <a:endParaRPr dirty="0"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5"/>
          </p:nvPr>
        </p:nvSpPr>
        <p:spPr>
          <a:xfrm>
            <a:off x="5713219" y="1745343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 2.0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40" name="Google Shape;740;p26"/>
          <p:cNvSpPr txBox="1">
            <a:spLocks noGrp="1"/>
          </p:cNvSpPr>
          <p:nvPr>
            <p:ph type="title" idx="6"/>
          </p:nvPr>
        </p:nvSpPr>
        <p:spPr>
          <a:xfrm>
            <a:off x="720000" y="2757381"/>
            <a:ext cx="751500" cy="1050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7"/>
          </p:nvPr>
        </p:nvSpPr>
        <p:spPr>
          <a:xfrm>
            <a:off x="5713219" y="3079101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Request 1</a:t>
            </a:r>
            <a:endParaRPr dirty="0"/>
          </a:p>
        </p:txBody>
      </p:sp>
      <p:sp>
        <p:nvSpPr>
          <p:cNvPr id="743" name="Google Shape;743;p26"/>
          <p:cNvSpPr txBox="1">
            <a:spLocks noGrp="1"/>
          </p:cNvSpPr>
          <p:nvPr>
            <p:ph type="title" idx="9"/>
          </p:nvPr>
        </p:nvSpPr>
        <p:spPr>
          <a:xfrm>
            <a:off x="4878021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552DB5-59E6-495E-9A27-5F579DFC670D}"/>
              </a:ext>
            </a:extLst>
          </p:cNvPr>
          <p:cNvSpPr txBox="1"/>
          <p:nvPr/>
        </p:nvSpPr>
        <p:spPr>
          <a:xfrm>
            <a:off x="720000" y="4250531"/>
            <a:ext cx="12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9" name="Google Shape;743;p26">
            <a:extLst>
              <a:ext uri="{FF2B5EF4-FFF2-40B4-BE49-F238E27FC236}">
                <a16:creationId xmlns:a16="http://schemas.microsoft.com/office/drawing/2014/main" id="{CAB08063-1316-412E-8682-2D7C733BC671}"/>
              </a:ext>
            </a:extLst>
          </p:cNvPr>
          <p:cNvSpPr txBox="1">
            <a:spLocks/>
          </p:cNvSpPr>
          <p:nvPr/>
        </p:nvSpPr>
        <p:spPr>
          <a:xfrm>
            <a:off x="4878021" y="2757381"/>
            <a:ext cx="751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6000" b="0" i="0" u="none" strike="noStrike" cap="none">
                <a:solidFill>
                  <a:schemeClr val="accent5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5B49D7D3-0823-C93E-86A2-F2839C22BB19}"/>
              </a:ext>
            </a:extLst>
          </p:cNvPr>
          <p:cNvSpPr/>
          <p:nvPr/>
        </p:nvSpPr>
        <p:spPr>
          <a:xfrm>
            <a:off x="948267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Analysis 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166890" y="1462850"/>
            <a:ext cx="2768417" cy="2179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CANDIDATE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PreferitiDao.java 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aggiungiAttività.jsp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97FC1DFC-9324-573A-2C05-C3E1B2785E00}"/>
              </a:ext>
            </a:extLst>
          </p:cNvPr>
          <p:cNvSpPr/>
          <p:nvPr/>
        </p:nvSpPr>
        <p:spPr>
          <a:xfrm>
            <a:off x="5252720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E134A8-9884-7FCD-2E82-0E129DB35A9C}"/>
              </a:ext>
            </a:extLst>
          </p:cNvPr>
          <p:cNvSpPr txBox="1"/>
          <p:nvPr/>
        </p:nvSpPr>
        <p:spPr>
          <a:xfrm>
            <a:off x="5471343" y="1462850"/>
            <a:ext cx="2768417" cy="282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ACTUAL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RicercaControl.java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PreferitiDao.java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ServletPreferiti.java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aggiungiAttivitaControl.java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attivitaspecifica.jsp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79E8231-AA1A-D8D8-DB4B-E6AAAC3F6B0C}"/>
              </a:ext>
            </a:extLst>
          </p:cNvPr>
          <p:cNvSpPr/>
          <p:nvPr/>
        </p:nvSpPr>
        <p:spPr>
          <a:xfrm>
            <a:off x="2038773" y="1408853"/>
            <a:ext cx="5601547" cy="21791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18795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Le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modifiche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per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la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realizzazione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della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prima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change</a:t>
            </a:r>
            <a:r>
              <a:rPr lang="it-IT" sz="1400" dirty="0">
                <a:latin typeface="Arial MT"/>
                <a:cs typeface="Arial MT"/>
              </a:rPr>
              <a:t> </a:t>
            </a:r>
            <a:r>
              <a:rPr lang="it-IT" sz="1400" spc="-320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request</a:t>
            </a:r>
            <a:r>
              <a:rPr lang="it-IT" sz="1400" dirty="0">
                <a:latin typeface="Arial MT"/>
                <a:cs typeface="Arial MT"/>
              </a:rPr>
              <a:t> sono </a:t>
            </a:r>
            <a:r>
              <a:rPr lang="it-IT" sz="1400" spc="-5" dirty="0">
                <a:latin typeface="Arial MT"/>
                <a:cs typeface="Arial MT"/>
              </a:rPr>
              <a:t>precedute da un’analisi di impatto </a:t>
            </a:r>
            <a:r>
              <a:rPr lang="it-IT" sz="1400" dirty="0">
                <a:latin typeface="Arial MT"/>
                <a:cs typeface="Arial MT"/>
              </a:rPr>
              <a:t>sulle componenti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già esistenti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nel </a:t>
            </a:r>
            <a:r>
              <a:rPr lang="it-IT" sz="1400" dirty="0">
                <a:latin typeface="Arial MT"/>
                <a:cs typeface="Arial MT"/>
              </a:rPr>
              <a:t>sistema.</a:t>
            </a:r>
          </a:p>
          <a:p>
            <a:pPr marL="12700" marR="139700" algn="ctr">
              <a:lnSpc>
                <a:spcPct val="100000"/>
              </a:lnSpc>
            </a:pPr>
            <a:r>
              <a:rPr lang="it-IT" sz="1400" spc="-5" dirty="0">
                <a:latin typeface="Arial MT"/>
                <a:cs typeface="Arial MT"/>
              </a:rPr>
              <a:t>In particolare, lo </a:t>
            </a:r>
            <a:r>
              <a:rPr lang="it-IT" sz="1400" dirty="0" err="1">
                <a:latin typeface="Arial MT"/>
                <a:cs typeface="Arial MT"/>
              </a:rPr>
              <a:t>starting</a:t>
            </a:r>
            <a:r>
              <a:rPr lang="it-IT" sz="140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impact </a:t>
            </a:r>
            <a:r>
              <a:rPr lang="it-IT" sz="1400" dirty="0">
                <a:latin typeface="Arial MT"/>
                <a:cs typeface="Arial MT"/>
              </a:rPr>
              <a:t>set </a:t>
            </a:r>
            <a:r>
              <a:rPr lang="it-IT" sz="1400" spc="-5" dirty="0">
                <a:latin typeface="Arial MT"/>
                <a:cs typeface="Arial MT"/>
              </a:rPr>
              <a:t>ed il </a:t>
            </a:r>
            <a:r>
              <a:rPr lang="it-IT" sz="1400" dirty="0">
                <a:latin typeface="Arial MT"/>
                <a:cs typeface="Arial MT"/>
              </a:rPr>
              <a:t>candidate </a:t>
            </a:r>
            <a:r>
              <a:rPr lang="it-IT" sz="1400" spc="-5" dirty="0">
                <a:latin typeface="Arial MT"/>
                <a:cs typeface="Arial MT"/>
              </a:rPr>
              <a:t>impact </a:t>
            </a:r>
            <a:r>
              <a:rPr lang="it-IT" sz="1400" dirty="0">
                <a:latin typeface="Arial MT"/>
                <a:cs typeface="Arial MT"/>
              </a:rPr>
              <a:t>set </a:t>
            </a:r>
            <a:r>
              <a:rPr lang="it-IT" sz="1400" spc="-3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(SIS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e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CIS)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sono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stati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 err="1">
                <a:latin typeface="Arial MT"/>
                <a:cs typeface="Arial MT"/>
              </a:rPr>
              <a:t>formulati`secondo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i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seguenti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principi</a:t>
            </a:r>
            <a:endParaRPr lang="it-IT" sz="1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829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5B49D7D3-0823-C93E-86A2-F2839C22BB19}"/>
              </a:ext>
            </a:extLst>
          </p:cNvPr>
          <p:cNvSpPr/>
          <p:nvPr/>
        </p:nvSpPr>
        <p:spPr>
          <a:xfrm>
            <a:off x="948267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Analysis 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166890" y="1462850"/>
            <a:ext cx="2768417" cy="2179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CANDIDATE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PreferitiDao.java 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aggiungiAttività.jsp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97FC1DFC-9324-573A-2C05-C3E1B2785E00}"/>
              </a:ext>
            </a:extLst>
          </p:cNvPr>
          <p:cNvSpPr/>
          <p:nvPr/>
        </p:nvSpPr>
        <p:spPr>
          <a:xfrm>
            <a:off x="5252720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E134A8-9884-7FCD-2E82-0E129DB35A9C}"/>
              </a:ext>
            </a:extLst>
          </p:cNvPr>
          <p:cNvSpPr txBox="1"/>
          <p:nvPr/>
        </p:nvSpPr>
        <p:spPr>
          <a:xfrm>
            <a:off x="5471343" y="1462850"/>
            <a:ext cx="2768417" cy="282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ACTUAL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RicercaControl.java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PreferitiDao.java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ServletPreferiti.java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aggiungiAttivitaControl.java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attivitaspecifica.jsp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65DE41E0-3E2C-018E-04D4-5D77D235F7A5}"/>
              </a:ext>
            </a:extLst>
          </p:cNvPr>
          <p:cNvSpPr/>
          <p:nvPr/>
        </p:nvSpPr>
        <p:spPr>
          <a:xfrm>
            <a:off x="948267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6"/>
                </a:solidFill>
              </a:rPr>
              <a:t>7 COMPONENTI IMPATTATE 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50CDD5BE-CE31-E857-16A8-8CC02922B804}"/>
              </a:ext>
            </a:extLst>
          </p:cNvPr>
          <p:cNvSpPr/>
          <p:nvPr/>
        </p:nvSpPr>
        <p:spPr>
          <a:xfrm>
            <a:off x="5252720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6"/>
                </a:solidFill>
              </a:rPr>
              <a:t>11 COMPONENTI IMPATTATE </a:t>
            </a:r>
          </a:p>
        </p:txBody>
      </p:sp>
    </p:spTree>
    <p:extLst>
      <p:ext uri="{BB962C8B-B14F-4D97-AF65-F5344CB8AC3E}">
        <p14:creationId xmlns:p14="http://schemas.microsoft.com/office/powerpoint/2010/main" val="32455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5B49D7D3-0823-C93E-86A2-F2839C22BB19}"/>
              </a:ext>
            </a:extLst>
          </p:cNvPr>
          <p:cNvSpPr/>
          <p:nvPr/>
        </p:nvSpPr>
        <p:spPr>
          <a:xfrm>
            <a:off x="2465493" y="1274870"/>
            <a:ext cx="3627120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Metriche</a:t>
            </a:r>
            <a:r>
              <a:rPr lang="en" dirty="0"/>
              <a:t> 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2594189" y="1869957"/>
            <a:ext cx="35593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Recall</a:t>
            </a:r>
            <a:r>
              <a:rPr lang="it-IT" dirty="0"/>
              <a:t>: |CIS ∩ AIS| ÷ |AIS| = 7/11= 0,63;</a:t>
            </a:r>
          </a:p>
          <a:p>
            <a:pPr>
              <a:lnSpc>
                <a:spcPct val="200000"/>
              </a:lnSpc>
            </a:pPr>
            <a:r>
              <a:rPr lang="it-IT" b="1" dirty="0"/>
              <a:t>Precision</a:t>
            </a:r>
            <a:r>
              <a:rPr lang="it-IT" dirty="0"/>
              <a:t>: |CIS ∩ AIS| ÷ |CIS| = 7/7 = 1;</a:t>
            </a:r>
          </a:p>
          <a:p>
            <a:pPr>
              <a:lnSpc>
                <a:spcPct val="200000"/>
              </a:lnSpc>
            </a:pPr>
            <a:r>
              <a:rPr lang="it-IT" b="1" dirty="0" err="1"/>
              <a:t>Inclusiveness</a:t>
            </a:r>
            <a:r>
              <a:rPr lang="it-IT" dirty="0"/>
              <a:t> = 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260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6"/>
          <p:cNvSpPr txBox="1">
            <a:spLocks noGrp="1"/>
          </p:cNvSpPr>
          <p:nvPr>
            <p:ph type="title"/>
          </p:nvPr>
        </p:nvSpPr>
        <p:spPr>
          <a:xfrm>
            <a:off x="1801452" y="1032163"/>
            <a:ext cx="5541095" cy="2327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IMPLEMENTAZIONE</a:t>
            </a:r>
            <a:r>
              <a:rPr lang="en" sz="9500" dirty="0"/>
              <a:t> </a:t>
            </a:r>
            <a:br>
              <a:rPr lang="en" sz="9500" dirty="0"/>
            </a:br>
            <a:r>
              <a:rPr lang="en" sz="3600" dirty="0">
                <a:solidFill>
                  <a:srgbClr val="FF0000"/>
                </a:solidFill>
              </a:rPr>
              <a:t>e</a:t>
            </a:r>
            <a:br>
              <a:rPr lang="en" sz="9500" dirty="0"/>
            </a:br>
            <a:r>
              <a:rPr lang="en" sz="3600" dirty="0">
                <a:solidFill>
                  <a:schemeClr val="tx1"/>
                </a:solidFill>
              </a:rPr>
              <a:t>TESTING 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Componenti utilizzate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Le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componenti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usate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per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l’implementazione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sono: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it-IT" sz="1800" dirty="0">
              <a:latin typeface="Arial MT"/>
              <a:cs typeface="Arial MT"/>
            </a:endParaRPr>
          </a:p>
          <a:p>
            <a:pPr marL="323850" indent="-264160">
              <a:lnSpc>
                <a:spcPct val="100000"/>
              </a:lnSpc>
              <a:buFont typeface="Lucida Sans Unicode"/>
              <a:buChar char="▪"/>
              <a:tabLst>
                <a:tab pos="323850" algn="l"/>
                <a:tab pos="324485" algn="l"/>
              </a:tabLst>
            </a:pPr>
            <a:r>
              <a:rPr lang="it-IT" sz="1400" spc="-5" dirty="0">
                <a:latin typeface="Arial MT"/>
                <a:cs typeface="Arial MT"/>
              </a:rPr>
              <a:t>Back-end: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Java,</a:t>
            </a:r>
            <a:r>
              <a:rPr lang="it-IT" sz="1400" spc="-30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Maven</a:t>
            </a:r>
            <a:r>
              <a:rPr lang="it-IT" sz="1400" dirty="0">
                <a:latin typeface="Arial MT"/>
                <a:cs typeface="Arial MT"/>
              </a:rPr>
              <a:t>,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MySQL</a:t>
            </a:r>
          </a:p>
          <a:p>
            <a:pPr marL="323850" indent="-264160">
              <a:lnSpc>
                <a:spcPct val="100000"/>
              </a:lnSpc>
              <a:buFont typeface="Lucida Sans Unicode"/>
              <a:buChar char="▪"/>
              <a:tabLst>
                <a:tab pos="323850" algn="l"/>
                <a:tab pos="324485" algn="l"/>
              </a:tabLst>
            </a:pPr>
            <a:r>
              <a:rPr lang="it-IT" sz="1400" spc="-5" dirty="0">
                <a:latin typeface="Arial MT"/>
                <a:cs typeface="Arial MT"/>
              </a:rPr>
              <a:t>Front-end: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HTML5,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20" dirty="0" err="1">
                <a:latin typeface="Arial MT"/>
                <a:cs typeface="Arial MT"/>
              </a:rPr>
              <a:t>jQuery</a:t>
            </a:r>
            <a:r>
              <a:rPr lang="it-IT" sz="1400" spc="-20" dirty="0">
                <a:latin typeface="Arial MT"/>
                <a:cs typeface="Arial MT"/>
              </a:rPr>
              <a:t>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JavaScript,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CSS3,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Bootstrap4</a:t>
            </a: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244EFDBC-A2B5-CB7B-A111-225FE21903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5489" y="1293707"/>
            <a:ext cx="671275" cy="1086225"/>
          </a:xfrm>
          <a:prstGeom prst="rect">
            <a:avLst/>
          </a:prstGeom>
        </p:spPr>
      </p:pic>
      <p:pic>
        <p:nvPicPr>
          <p:cNvPr id="5" name="object 14">
            <a:extLst>
              <a:ext uri="{FF2B5EF4-FFF2-40B4-BE49-F238E27FC236}">
                <a16:creationId xmlns:a16="http://schemas.microsoft.com/office/drawing/2014/main" id="{8B146E66-541B-D7C4-35FA-A262C8566B6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3469" y="3051987"/>
            <a:ext cx="1232896" cy="311850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838D1A8B-6979-46CD-7C6B-147BEA75BAD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4377" y="2547981"/>
            <a:ext cx="1215579" cy="659931"/>
          </a:xfrm>
          <a:prstGeom prst="rect">
            <a:avLst/>
          </a:prstGeom>
        </p:spPr>
      </p:pic>
      <p:pic>
        <p:nvPicPr>
          <p:cNvPr id="7" name="object 11">
            <a:extLst>
              <a:ext uri="{FF2B5EF4-FFF2-40B4-BE49-F238E27FC236}">
                <a16:creationId xmlns:a16="http://schemas.microsoft.com/office/drawing/2014/main" id="{9747E5B1-1B1E-9275-D063-A385BF43832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0349" y="3523177"/>
            <a:ext cx="1325475" cy="833343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F79968BD-FEC8-ADE2-A69E-263B8BD7F43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1681" y="2989419"/>
            <a:ext cx="828492" cy="828492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175AE8D2-5C27-31F5-F7AC-96749FC6E08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8611" y="1298978"/>
            <a:ext cx="1656027" cy="931515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9A27906A-CD2E-77FA-5C42-BADEC14BAF1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01194" y="3511572"/>
            <a:ext cx="859932" cy="856554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5B4A7D4B-4962-423D-3A11-8E6077CE0B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1068" y="3714577"/>
            <a:ext cx="609553" cy="8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04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Sistema di </a:t>
            </a:r>
            <a:r>
              <a:rPr lang="it-IT" dirty="0" err="1"/>
              <a:t>versioning</a:t>
            </a:r>
            <a:r>
              <a:rPr lang="it-IT" dirty="0"/>
              <a:t> </a:t>
            </a:r>
            <a:endParaRPr dirty="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CE620A-BB60-9F63-D96F-F1E6E7E6B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92" y="1132114"/>
            <a:ext cx="5022415" cy="34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6"/>
          <p:cNvSpPr txBox="1">
            <a:spLocks noGrp="1"/>
          </p:cNvSpPr>
          <p:nvPr>
            <p:ph type="title"/>
          </p:nvPr>
        </p:nvSpPr>
        <p:spPr>
          <a:xfrm>
            <a:off x="1233416" y="1025236"/>
            <a:ext cx="5541095" cy="6165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di unità e di integrazione</a:t>
            </a:r>
            <a:endParaRPr sz="2400" dirty="0">
              <a:solidFill>
                <a:schemeClr val="tx1"/>
              </a:solidFill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2106AB8-0496-82AD-BA3B-AD2431A51499}"/>
              </a:ext>
            </a:extLst>
          </p:cNvPr>
          <p:cNvCxnSpPr>
            <a:cxnSpLocks/>
          </p:cNvCxnSpPr>
          <p:nvPr/>
        </p:nvCxnSpPr>
        <p:spPr>
          <a:xfrm>
            <a:off x="2029691" y="1530927"/>
            <a:ext cx="4080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72C69A21-5E76-5005-EF74-5745DF05D5B8}"/>
              </a:ext>
            </a:extLst>
          </p:cNvPr>
          <p:cNvSpPr txBox="1"/>
          <p:nvPr/>
        </p:nvSpPr>
        <p:spPr>
          <a:xfrm>
            <a:off x="2029691" y="1860435"/>
            <a:ext cx="7486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indent="-198120">
              <a:lnSpc>
                <a:spcPct val="100000"/>
              </a:lnSpc>
              <a:spcBef>
                <a:spcPts val="100"/>
              </a:spcBef>
              <a:buClr>
                <a:srgbClr val="2C3837"/>
              </a:buClr>
              <a:buSzPct val="75000"/>
              <a:buFont typeface="Lucida Sans Unicode"/>
              <a:buChar char="▪"/>
              <a:tabLst>
                <a:tab pos="210185" algn="l"/>
                <a:tab pos="210820" algn="l"/>
              </a:tabLst>
            </a:pPr>
            <a:r>
              <a:rPr sz="1200" dirty="0">
                <a:latin typeface="Arial MT"/>
                <a:cs typeface="Arial MT"/>
              </a:rPr>
              <a:t>Junit</a:t>
            </a:r>
          </a:p>
          <a:p>
            <a:pPr marL="210185" indent="-198120">
              <a:lnSpc>
                <a:spcPct val="100000"/>
              </a:lnSpc>
              <a:buClr>
                <a:srgbClr val="2C3837"/>
              </a:buClr>
              <a:buSzPct val="75000"/>
              <a:buFont typeface="Lucida Sans Unicode"/>
              <a:buChar char="▪"/>
              <a:tabLst>
                <a:tab pos="210185" algn="l"/>
                <a:tab pos="210820" algn="l"/>
              </a:tabLst>
            </a:pPr>
            <a:r>
              <a:rPr sz="1200" dirty="0">
                <a:latin typeface="Arial MT"/>
                <a:cs typeface="Arial MT"/>
              </a:rPr>
              <a:t>Mockito</a:t>
            </a: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2ADDEBF7-3B1E-F4B6-C68D-1FD61BD0DD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9434" y="1399202"/>
            <a:ext cx="922465" cy="922465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21F8F9DB-BBF3-3C0C-00BE-880972C22F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0396" y="1840602"/>
            <a:ext cx="1607955" cy="803977"/>
          </a:xfrm>
          <a:prstGeom prst="rect">
            <a:avLst/>
          </a:prstGeom>
        </p:spPr>
      </p:pic>
      <p:sp>
        <p:nvSpPr>
          <p:cNvPr id="9" name="Google Shape;1532;p36">
            <a:extLst>
              <a:ext uri="{FF2B5EF4-FFF2-40B4-BE49-F238E27FC236}">
                <a16:creationId xmlns:a16="http://schemas.microsoft.com/office/drawing/2014/main" id="{7D75DDF4-F105-56AF-BFA5-3673A35E65B7}"/>
              </a:ext>
            </a:extLst>
          </p:cNvPr>
          <p:cNvSpPr txBox="1">
            <a:spLocks/>
          </p:cNvSpPr>
          <p:nvPr/>
        </p:nvSpPr>
        <p:spPr>
          <a:xfrm>
            <a:off x="1233416" y="2695633"/>
            <a:ext cx="5541095" cy="6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assion One"/>
              <a:buNone/>
              <a:defRPr sz="6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400"/>
              <a:t>Testing di unità e di integrazione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305921B-F772-0637-4C3F-7326BFE27ADF}"/>
              </a:ext>
            </a:extLst>
          </p:cNvPr>
          <p:cNvCxnSpPr>
            <a:cxnSpLocks/>
          </p:cNvCxnSpPr>
          <p:nvPr/>
        </p:nvCxnSpPr>
        <p:spPr>
          <a:xfrm>
            <a:off x="2029691" y="3165763"/>
            <a:ext cx="4080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EAF0C444-F09C-8AEB-72CC-30CBF6C7F046}"/>
              </a:ext>
            </a:extLst>
          </p:cNvPr>
          <p:cNvSpPr txBox="1"/>
          <p:nvPr/>
        </p:nvSpPr>
        <p:spPr>
          <a:xfrm>
            <a:off x="2029691" y="3296460"/>
            <a:ext cx="1024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 indent="-112395">
              <a:lnSpc>
                <a:spcPct val="100000"/>
              </a:lnSpc>
              <a:spcBef>
                <a:spcPts val="100"/>
              </a:spcBef>
              <a:buClr>
                <a:srgbClr val="2C3837"/>
              </a:buClr>
              <a:buSzPct val="75000"/>
              <a:buFont typeface="Lucida Sans Unicode"/>
              <a:buChar char="▪"/>
              <a:tabLst>
                <a:tab pos="125095" algn="l"/>
              </a:tabLst>
            </a:pPr>
            <a:r>
              <a:rPr sz="1200" spc="-5" dirty="0">
                <a:latin typeface="Arial MT"/>
                <a:cs typeface="Arial MT"/>
              </a:rPr>
              <a:t>Selenium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Ide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12" name="object 18">
            <a:extLst>
              <a:ext uri="{FF2B5EF4-FFF2-40B4-BE49-F238E27FC236}">
                <a16:creationId xmlns:a16="http://schemas.microsoft.com/office/drawing/2014/main" id="{18586D3F-DB6A-4B91-DA19-C19E9F3E5E4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0666" y="3296460"/>
            <a:ext cx="637699" cy="6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7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unità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Approcci</a:t>
            </a:r>
            <a:r>
              <a:rPr lang="it-IT" sz="1400" spc="-5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utilizzati:</a:t>
            </a:r>
            <a:endParaRPr lang="it-IT" sz="1400" dirty="0">
              <a:latin typeface="Arial MT"/>
              <a:cs typeface="Arial MT"/>
            </a:endParaRP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White-box testing </a:t>
            </a:r>
            <a:r>
              <a:rPr lang="it-IT" sz="1400" dirty="0">
                <a:latin typeface="Arial MT"/>
                <a:cs typeface="Arial MT"/>
              </a:rPr>
              <a:t>con </a:t>
            </a:r>
            <a:r>
              <a:rPr lang="it-IT" sz="1400" spc="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tecnica</a:t>
            </a:r>
            <a:r>
              <a:rPr lang="it-IT" sz="1400" spc="-45" dirty="0">
                <a:latin typeface="Arial MT"/>
                <a:cs typeface="Arial MT"/>
              </a:rPr>
              <a:t> </a:t>
            </a:r>
            <a:r>
              <a:rPr lang="it-IT" sz="1400" spc="-5" dirty="0" err="1">
                <a:latin typeface="Arial MT"/>
                <a:cs typeface="Arial MT"/>
              </a:rPr>
              <a:t>Branch</a:t>
            </a:r>
            <a:r>
              <a:rPr lang="it-IT" sz="1400" spc="-4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Coverage</a:t>
            </a: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endParaRPr lang="it-IT" spc="-5" dirty="0">
              <a:latin typeface="Arial MT"/>
              <a:cs typeface="Arial MT"/>
            </a:endParaRP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Componenti Testate:</a:t>
            </a: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E0D9A6-5B5F-79E4-8DE7-D2F0464A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04" y="1178560"/>
            <a:ext cx="2237346" cy="3285702"/>
          </a:xfrm>
          <a:prstGeom prst="rect">
            <a:avLst/>
          </a:prstGeom>
        </p:spPr>
      </p:pic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2C431DD7-2020-2779-B7E2-3E58F8132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3148" y="2279774"/>
            <a:ext cx="914400" cy="1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unità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Esempio caso di test: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3D3AA-5FA8-E18D-FCAD-6AD4BFFB51AD}"/>
              </a:ext>
            </a:extLst>
          </p:cNvPr>
          <p:cNvSpPr txBox="1"/>
          <p:nvPr/>
        </p:nvSpPr>
        <p:spPr>
          <a:xfrm>
            <a:off x="5019615" y="2079413"/>
            <a:ext cx="335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Esecuzione di una classe di test: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F38D3-C767-CAF9-46CE-8F693A4C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02" y="2387190"/>
            <a:ext cx="3520981" cy="213616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7C3621-3E05-1C13-54AE-7DE86E7A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20" y="1601484"/>
            <a:ext cx="3389580" cy="2673246"/>
          </a:xfrm>
          <a:prstGeom prst="rect">
            <a:avLst/>
          </a:prstGeom>
        </p:spPr>
      </p:pic>
      <p:sp>
        <p:nvSpPr>
          <p:cNvPr id="18" name="Google Shape;1031;p34">
            <a:extLst>
              <a:ext uri="{FF2B5EF4-FFF2-40B4-BE49-F238E27FC236}">
                <a16:creationId xmlns:a16="http://schemas.microsoft.com/office/drawing/2014/main" id="{55993B37-1D66-A5BD-E5C5-07944C908F92}"/>
              </a:ext>
            </a:extLst>
          </p:cNvPr>
          <p:cNvSpPr txBox="1">
            <a:spLocks/>
          </p:cNvSpPr>
          <p:nvPr/>
        </p:nvSpPr>
        <p:spPr>
          <a:xfrm>
            <a:off x="2211601" y="1999963"/>
            <a:ext cx="5223750" cy="140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lang="it-IT" sz="1600" spc="-10" dirty="0">
                <a:latin typeface="Arial MT"/>
                <a:cs typeface="Arial MT"/>
              </a:rPr>
              <a:t>L’esecuzione</a:t>
            </a:r>
            <a:r>
              <a:rPr lang="it-IT" sz="1600" spc="-5" dirty="0">
                <a:latin typeface="Arial MT"/>
                <a:cs typeface="Arial MT"/>
              </a:rPr>
              <a:t> dei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test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unità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non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ha 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prodotto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nessuna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 err="1">
                <a:latin typeface="Arial MT"/>
                <a:cs typeface="Arial MT"/>
              </a:rPr>
              <a:t>failure</a:t>
            </a:r>
            <a:r>
              <a:rPr lang="it-IT" sz="1600" dirty="0">
                <a:latin typeface="Arial MT"/>
                <a:cs typeface="Arial MT"/>
              </a:rPr>
              <a:t> e</a:t>
            </a:r>
            <a:r>
              <a:rPr lang="it-IT" sz="1600" spc="5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l’approccio </a:t>
            </a:r>
            <a:r>
              <a:rPr lang="it-IT" sz="1600" spc="-32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utilizzato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ha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garantito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un’ispezione 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profonda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della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logica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business </a:t>
            </a:r>
            <a:r>
              <a:rPr lang="it-IT" sz="1600" spc="-32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implementata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nelle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dirty="0">
                <a:latin typeface="Arial MT"/>
                <a:cs typeface="Arial MT"/>
              </a:rPr>
              <a:t>classi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Service</a:t>
            </a:r>
            <a:endParaRPr lang="it-IT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53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integrazione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Approcci</a:t>
            </a:r>
            <a:r>
              <a:rPr lang="it-IT" sz="1400" spc="-5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utilizzati:</a:t>
            </a:r>
            <a:endParaRPr lang="it-IT" sz="1400" dirty="0">
              <a:latin typeface="Arial MT"/>
              <a:cs typeface="Arial MT"/>
            </a:endParaRP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Bottom-UP</a:t>
            </a: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endParaRPr lang="it-IT" spc="-5" dirty="0">
              <a:latin typeface="Arial MT"/>
              <a:cs typeface="Arial MT"/>
            </a:endParaRP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Componenti Testate:</a:t>
            </a: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2C431DD7-2020-2779-B7E2-3E58F813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148" y="2279774"/>
            <a:ext cx="914400" cy="13364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EC8004E-E0B2-7043-490B-61C2456C3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225" y="1109656"/>
            <a:ext cx="33623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3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questo progetto abbiamo provveduto a lavorare sull’applicativo”WhereDoIEat” sviluppato nel corso di ingegneria del Software, analizzando ed esaminando possibili migliorie da effettuare.</a:t>
            </a:r>
            <a:endParaRPr dirty="0"/>
          </a:p>
        </p:txBody>
      </p:sp>
      <p:grpSp>
        <p:nvGrpSpPr>
          <p:cNvPr id="753" name="Google Shape;753;p27"/>
          <p:cNvGrpSpPr/>
          <p:nvPr/>
        </p:nvGrpSpPr>
        <p:grpSpPr>
          <a:xfrm>
            <a:off x="719992" y="1149202"/>
            <a:ext cx="2457508" cy="2845096"/>
            <a:chOff x="719992" y="1149202"/>
            <a:chExt cx="2457508" cy="2845096"/>
          </a:xfrm>
        </p:grpSpPr>
        <p:grpSp>
          <p:nvGrpSpPr>
            <p:cNvPr id="754" name="Google Shape;754;p27"/>
            <p:cNvGrpSpPr/>
            <p:nvPr/>
          </p:nvGrpSpPr>
          <p:grpSpPr>
            <a:xfrm>
              <a:off x="1272042" y="1149202"/>
              <a:ext cx="1226273" cy="1165909"/>
              <a:chOff x="1291642" y="1263502"/>
              <a:chExt cx="1226273" cy="1165909"/>
            </a:xfrm>
          </p:grpSpPr>
          <p:grpSp>
            <p:nvGrpSpPr>
              <p:cNvPr id="755" name="Google Shape;755;p27"/>
              <p:cNvGrpSpPr/>
              <p:nvPr/>
            </p:nvGrpSpPr>
            <p:grpSpPr>
              <a:xfrm>
                <a:off x="1291642" y="1263502"/>
                <a:ext cx="1226273" cy="1165909"/>
                <a:chOff x="1291642" y="1263324"/>
                <a:chExt cx="1226273" cy="1165909"/>
              </a:xfrm>
            </p:grpSpPr>
            <p:sp>
              <p:nvSpPr>
                <p:cNvPr id="756" name="Google Shape;756;p27"/>
                <p:cNvSpPr/>
                <p:nvPr/>
              </p:nvSpPr>
              <p:spPr>
                <a:xfrm>
                  <a:off x="1291642" y="1263324"/>
                  <a:ext cx="1226273" cy="116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5" h="13810" extrusionOk="0">
                      <a:moveTo>
                        <a:pt x="7262" y="0"/>
                      </a:moveTo>
                      <a:cubicBezTo>
                        <a:pt x="4738" y="0"/>
                        <a:pt x="2267" y="687"/>
                        <a:pt x="117" y="1989"/>
                      </a:cubicBezTo>
                      <a:cubicBezTo>
                        <a:pt x="63" y="2016"/>
                        <a:pt x="28" y="2070"/>
                        <a:pt x="10" y="2132"/>
                      </a:cubicBezTo>
                      <a:cubicBezTo>
                        <a:pt x="1" y="2186"/>
                        <a:pt x="10" y="2248"/>
                        <a:pt x="36" y="2302"/>
                      </a:cubicBezTo>
                      <a:lnTo>
                        <a:pt x="7066" y="13703"/>
                      </a:lnTo>
                      <a:cubicBezTo>
                        <a:pt x="7102" y="13774"/>
                        <a:pt x="7182" y="13810"/>
                        <a:pt x="7262" y="13810"/>
                      </a:cubicBezTo>
                      <a:cubicBezTo>
                        <a:pt x="7343" y="13810"/>
                        <a:pt x="7414" y="13774"/>
                        <a:pt x="7459" y="13703"/>
                      </a:cubicBezTo>
                      <a:lnTo>
                        <a:pt x="14480" y="2302"/>
                      </a:lnTo>
                      <a:cubicBezTo>
                        <a:pt x="14515" y="2248"/>
                        <a:pt x="14524" y="2186"/>
                        <a:pt x="14506" y="2132"/>
                      </a:cubicBezTo>
                      <a:cubicBezTo>
                        <a:pt x="14489" y="2070"/>
                        <a:pt x="14453" y="2016"/>
                        <a:pt x="14399" y="1989"/>
                      </a:cubicBezTo>
                      <a:cubicBezTo>
                        <a:pt x="12249" y="687"/>
                        <a:pt x="9778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7"/>
                <p:cNvSpPr/>
                <p:nvPr/>
              </p:nvSpPr>
              <p:spPr>
                <a:xfrm>
                  <a:off x="1341368" y="1389791"/>
                  <a:ext cx="1126061" cy="103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8" h="12312" extrusionOk="0">
                      <a:moveTo>
                        <a:pt x="6673" y="1"/>
                      </a:moveTo>
                      <a:cubicBezTo>
                        <a:pt x="4336" y="1"/>
                        <a:pt x="2043" y="590"/>
                        <a:pt x="1" y="1705"/>
                      </a:cubicBezTo>
                      <a:lnTo>
                        <a:pt x="6477" y="12205"/>
                      </a:lnTo>
                      <a:cubicBezTo>
                        <a:pt x="6513" y="12276"/>
                        <a:pt x="6593" y="12312"/>
                        <a:pt x="6673" y="12312"/>
                      </a:cubicBezTo>
                      <a:cubicBezTo>
                        <a:pt x="6754" y="12312"/>
                        <a:pt x="6825" y="12276"/>
                        <a:pt x="6870" y="12205"/>
                      </a:cubicBezTo>
                      <a:lnTo>
                        <a:pt x="13338" y="1705"/>
                      </a:lnTo>
                      <a:cubicBezTo>
                        <a:pt x="11304" y="590"/>
                        <a:pt x="9011" y="1"/>
                        <a:pt x="6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8" name="Google Shape;758;p27"/>
              <p:cNvSpPr/>
              <p:nvPr/>
            </p:nvSpPr>
            <p:spPr>
              <a:xfrm>
                <a:off x="2036526" y="182984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9" name="Google Shape;759;p27"/>
              <p:cNvGrpSpPr/>
              <p:nvPr/>
            </p:nvGrpSpPr>
            <p:grpSpPr>
              <a:xfrm>
                <a:off x="1993774" y="14733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60" name="Google Shape;760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1" name="Google Shape;761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62" name="Google Shape;762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0" name="Google Shape;770;p27"/>
              <p:cNvGrpSpPr/>
              <p:nvPr/>
            </p:nvGrpSpPr>
            <p:grpSpPr>
              <a:xfrm>
                <a:off x="1558949" y="1635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71" name="Google Shape;771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2" name="Google Shape;772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73" name="Google Shape;773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81" name="Google Shape;781;p27"/>
              <p:cNvSpPr/>
              <p:nvPr/>
            </p:nvSpPr>
            <p:spPr>
              <a:xfrm>
                <a:off x="1838044" y="1749667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2" name="Google Shape;782;p27"/>
              <p:cNvGrpSpPr/>
              <p:nvPr/>
            </p:nvGrpSpPr>
            <p:grpSpPr>
              <a:xfrm rot="-4424905">
                <a:off x="1750308" y="1433439"/>
                <a:ext cx="308956" cy="262438"/>
                <a:chOff x="9520904" y="1806552"/>
                <a:chExt cx="446838" cy="379559"/>
              </a:xfrm>
            </p:grpSpPr>
            <p:sp>
              <p:nvSpPr>
                <p:cNvPr id="783" name="Google Shape;78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7"/>
              <p:cNvSpPr/>
              <p:nvPr/>
            </p:nvSpPr>
            <p:spPr>
              <a:xfrm>
                <a:off x="1469623" y="153546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8" name="Google Shape;788;p27"/>
              <p:cNvGrpSpPr/>
              <p:nvPr/>
            </p:nvGrpSpPr>
            <p:grpSpPr>
              <a:xfrm rot="-7593699">
                <a:off x="1777607" y="1963434"/>
                <a:ext cx="308975" cy="262454"/>
                <a:chOff x="9520904" y="1806552"/>
                <a:chExt cx="446838" cy="379559"/>
              </a:xfrm>
            </p:grpSpPr>
            <p:sp>
              <p:nvSpPr>
                <p:cNvPr id="789" name="Google Shape;789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3" name="Google Shape;793;p27"/>
              <p:cNvSpPr/>
              <p:nvPr/>
            </p:nvSpPr>
            <p:spPr>
              <a:xfrm>
                <a:off x="1608926" y="150169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27"/>
            <p:cNvGrpSpPr/>
            <p:nvPr/>
          </p:nvGrpSpPr>
          <p:grpSpPr>
            <a:xfrm>
              <a:off x="719992" y="1819088"/>
              <a:ext cx="2339417" cy="2175210"/>
              <a:chOff x="739592" y="1704788"/>
              <a:chExt cx="2339417" cy="2175210"/>
            </a:xfrm>
          </p:grpSpPr>
          <p:grpSp>
            <p:nvGrpSpPr>
              <p:cNvPr id="795" name="Google Shape;795;p27"/>
              <p:cNvGrpSpPr/>
              <p:nvPr/>
            </p:nvGrpSpPr>
            <p:grpSpPr>
              <a:xfrm>
                <a:off x="739592" y="1704788"/>
                <a:ext cx="2339417" cy="2175210"/>
                <a:chOff x="739592" y="1704609"/>
                <a:chExt cx="2339417" cy="2175210"/>
              </a:xfrm>
            </p:grpSpPr>
            <p:sp>
              <p:nvSpPr>
                <p:cNvPr id="796" name="Google Shape;796;p27"/>
                <p:cNvSpPr/>
                <p:nvPr/>
              </p:nvSpPr>
              <p:spPr>
                <a:xfrm>
                  <a:off x="739592" y="1704609"/>
                  <a:ext cx="2339417" cy="217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10" h="25765" extrusionOk="0">
                      <a:moveTo>
                        <a:pt x="6825" y="1"/>
                      </a:moveTo>
                      <a:cubicBezTo>
                        <a:pt x="6790" y="1"/>
                        <a:pt x="6745" y="19"/>
                        <a:pt x="6709" y="36"/>
                      </a:cubicBezTo>
                      <a:cubicBezTo>
                        <a:pt x="2507" y="2570"/>
                        <a:pt x="1" y="7013"/>
                        <a:pt x="1" y="11910"/>
                      </a:cubicBezTo>
                      <a:cubicBezTo>
                        <a:pt x="1" y="19547"/>
                        <a:pt x="6210" y="25765"/>
                        <a:pt x="13855" y="25765"/>
                      </a:cubicBezTo>
                      <a:cubicBezTo>
                        <a:pt x="21491" y="25765"/>
                        <a:pt x="27709" y="19547"/>
                        <a:pt x="27709" y="11910"/>
                      </a:cubicBezTo>
                      <a:cubicBezTo>
                        <a:pt x="27709" y="7013"/>
                        <a:pt x="25203" y="2570"/>
                        <a:pt x="20992" y="36"/>
                      </a:cubicBezTo>
                      <a:cubicBezTo>
                        <a:pt x="20956" y="19"/>
                        <a:pt x="20920" y="1"/>
                        <a:pt x="20876" y="1"/>
                      </a:cubicBezTo>
                      <a:cubicBezTo>
                        <a:pt x="20805" y="1"/>
                        <a:pt x="20724" y="45"/>
                        <a:pt x="20680" y="117"/>
                      </a:cubicBezTo>
                      <a:lnTo>
                        <a:pt x="13855" y="11197"/>
                      </a:lnTo>
                      <a:lnTo>
                        <a:pt x="7021" y="117"/>
                      </a:lnTo>
                      <a:cubicBezTo>
                        <a:pt x="6977" y="45"/>
                        <a:pt x="6906" y="1"/>
                        <a:pt x="6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7"/>
                <p:cNvSpPr/>
                <p:nvPr/>
              </p:nvSpPr>
              <p:spPr>
                <a:xfrm>
                  <a:off x="866144" y="1800262"/>
                  <a:ext cx="2086311" cy="194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2" h="23044" extrusionOk="0">
                      <a:moveTo>
                        <a:pt x="6156" y="1"/>
                      </a:moveTo>
                      <a:cubicBezTo>
                        <a:pt x="2471" y="2142"/>
                        <a:pt x="0" y="6120"/>
                        <a:pt x="0" y="10688"/>
                      </a:cubicBezTo>
                      <a:cubicBezTo>
                        <a:pt x="0" y="17513"/>
                        <a:pt x="5531" y="23044"/>
                        <a:pt x="12356" y="23044"/>
                      </a:cubicBezTo>
                      <a:cubicBezTo>
                        <a:pt x="19181" y="23044"/>
                        <a:pt x="24712" y="17513"/>
                        <a:pt x="24712" y="10688"/>
                      </a:cubicBezTo>
                      <a:cubicBezTo>
                        <a:pt x="24712" y="6120"/>
                        <a:pt x="22232" y="2142"/>
                        <a:pt x="18556" y="1"/>
                      </a:cubicBezTo>
                      <a:lnTo>
                        <a:pt x="12356" y="10064"/>
                      </a:lnTo>
                      <a:lnTo>
                        <a:pt x="61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" name="Google Shape;798;p27"/>
              <p:cNvSpPr/>
              <p:nvPr/>
            </p:nvSpPr>
            <p:spPr>
              <a:xfrm>
                <a:off x="1428876" y="29321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9" name="Google Shape;799;p27"/>
              <p:cNvGrpSpPr/>
              <p:nvPr/>
            </p:nvGrpSpPr>
            <p:grpSpPr>
              <a:xfrm rot="-8100000">
                <a:off x="1844306" y="3118812"/>
                <a:ext cx="308948" cy="262430"/>
                <a:chOff x="9520904" y="1806552"/>
                <a:chExt cx="446838" cy="379559"/>
              </a:xfrm>
            </p:grpSpPr>
            <p:sp>
              <p:nvSpPr>
                <p:cNvPr id="800" name="Google Shape;800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27"/>
              <p:cNvSpPr/>
              <p:nvPr/>
            </p:nvSpPr>
            <p:spPr>
              <a:xfrm>
                <a:off x="2052073" y="33038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5" name="Google Shape;805;p27"/>
              <p:cNvGrpSpPr/>
              <p:nvPr/>
            </p:nvGrpSpPr>
            <p:grpSpPr>
              <a:xfrm>
                <a:off x="2308086" y="29321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06" name="Google Shape;806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807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808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16" name="Google Shape;816;p27"/>
              <p:cNvSpPr/>
              <p:nvPr/>
            </p:nvSpPr>
            <p:spPr>
              <a:xfrm>
                <a:off x="2517919" y="27236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7" name="Google Shape;817;p27"/>
              <p:cNvGrpSpPr/>
              <p:nvPr/>
            </p:nvGrpSpPr>
            <p:grpSpPr>
              <a:xfrm>
                <a:off x="1065636" y="2207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818" name="Google Shape;818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9" name="Google Shape;819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28" name="Google Shape;828;p27"/>
              <p:cNvGrpSpPr/>
              <p:nvPr/>
            </p:nvGrpSpPr>
            <p:grpSpPr>
              <a:xfrm>
                <a:off x="1291661" y="31532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29" name="Google Shape;829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0" name="Google Shape;830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39" name="Google Shape;839;p27"/>
              <p:cNvSpPr/>
              <p:nvPr/>
            </p:nvSpPr>
            <p:spPr>
              <a:xfrm rot="-3356822">
                <a:off x="1019513" y="2506490"/>
                <a:ext cx="272122" cy="258543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1156744" y="2952254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1910269" y="27373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2335356" y="21043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3" name="Google Shape;843;p27"/>
              <p:cNvGrpSpPr/>
              <p:nvPr/>
            </p:nvGrpSpPr>
            <p:grpSpPr>
              <a:xfrm>
                <a:off x="1437624" y="25717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44" name="Google Shape;844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5" name="Google Shape;845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46" name="Google Shape;846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4" name="Google Shape;854;p27"/>
              <p:cNvGrpSpPr/>
              <p:nvPr/>
            </p:nvGrpSpPr>
            <p:grpSpPr>
              <a:xfrm>
                <a:off x="2490649" y="23197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55" name="Google Shape;855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56" name="Google Shape;856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57" name="Google Shape;857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27"/>
              <p:cNvGrpSpPr/>
              <p:nvPr/>
            </p:nvGrpSpPr>
            <p:grpSpPr>
              <a:xfrm rot="-6579062">
                <a:off x="1300506" y="2226326"/>
                <a:ext cx="308929" cy="262414"/>
                <a:chOff x="9520904" y="1806552"/>
                <a:chExt cx="446838" cy="379559"/>
              </a:xfrm>
            </p:grpSpPr>
            <p:sp>
              <p:nvSpPr>
                <p:cNvPr id="866" name="Google Shape;86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7"/>
              <p:cNvGrpSpPr/>
              <p:nvPr/>
            </p:nvGrpSpPr>
            <p:grpSpPr>
              <a:xfrm rot="-10485318">
                <a:off x="1515106" y="2718992"/>
                <a:ext cx="308941" cy="262425"/>
                <a:chOff x="9520904" y="1806552"/>
                <a:chExt cx="446838" cy="379559"/>
              </a:xfrm>
            </p:grpSpPr>
            <p:sp>
              <p:nvSpPr>
                <p:cNvPr id="871" name="Google Shape;87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27"/>
              <p:cNvGrpSpPr/>
              <p:nvPr/>
            </p:nvGrpSpPr>
            <p:grpSpPr>
              <a:xfrm rot="-8100000">
                <a:off x="1446411" y="3284470"/>
                <a:ext cx="308948" cy="262430"/>
                <a:chOff x="9520904" y="1806552"/>
                <a:chExt cx="446838" cy="379559"/>
              </a:xfrm>
            </p:grpSpPr>
            <p:sp>
              <p:nvSpPr>
                <p:cNvPr id="876" name="Google Shape;87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0" name="Google Shape;880;p27"/>
              <p:cNvGrpSpPr/>
              <p:nvPr/>
            </p:nvGrpSpPr>
            <p:grpSpPr>
              <a:xfrm rot="-8100000">
                <a:off x="2248336" y="2735395"/>
                <a:ext cx="308948" cy="262430"/>
                <a:chOff x="9520904" y="1806552"/>
                <a:chExt cx="446838" cy="379559"/>
              </a:xfrm>
            </p:grpSpPr>
            <p:sp>
              <p:nvSpPr>
                <p:cNvPr id="881" name="Google Shape;88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885;p27"/>
              <p:cNvSpPr/>
              <p:nvPr/>
            </p:nvSpPr>
            <p:spPr>
              <a:xfrm>
                <a:off x="2329876" y="33577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2054539" y="2513819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2491123">
                <a:off x="1382025" y="2112718"/>
                <a:ext cx="145879" cy="11586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2749523" y="2561641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989623" y="27925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1686673" y="30302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1838044" y="33577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" name="Google Shape;892;p27"/>
              <p:cNvGrpSpPr/>
              <p:nvPr/>
            </p:nvGrpSpPr>
            <p:grpSpPr>
              <a:xfrm rot="-4424905">
                <a:off x="2248496" y="2225764"/>
                <a:ext cx="308956" cy="262438"/>
                <a:chOff x="9520904" y="1806552"/>
                <a:chExt cx="446838" cy="379559"/>
              </a:xfrm>
            </p:grpSpPr>
            <p:sp>
              <p:nvSpPr>
                <p:cNvPr id="893" name="Google Shape;89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7" name="Google Shape;897;p27"/>
              <p:cNvSpPr/>
              <p:nvPr/>
            </p:nvSpPr>
            <p:spPr>
              <a:xfrm>
                <a:off x="1218448" y="19700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-498017">
              <a:off x="1557120" y="1898893"/>
              <a:ext cx="155799" cy="336693"/>
              <a:chOff x="1469000" y="2230225"/>
              <a:chExt cx="109075" cy="235750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27"/>
            <p:cNvGrpSpPr/>
            <p:nvPr/>
          </p:nvGrpSpPr>
          <p:grpSpPr>
            <a:xfrm rot="3284330">
              <a:off x="1929945" y="2267694"/>
              <a:ext cx="155799" cy="336698"/>
              <a:chOff x="1469000" y="2230225"/>
              <a:chExt cx="109075" cy="235750"/>
            </a:xfrm>
          </p:grpSpPr>
          <p:sp>
            <p:nvSpPr>
              <p:cNvPr id="902" name="Google Shape;902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7"/>
            <p:cNvGrpSpPr/>
            <p:nvPr/>
          </p:nvGrpSpPr>
          <p:grpSpPr>
            <a:xfrm rot="-150971">
              <a:off x="2795613" y="1897056"/>
              <a:ext cx="364837" cy="784730"/>
              <a:chOff x="3076963" y="1775125"/>
              <a:chExt cx="364850" cy="784758"/>
            </a:xfrm>
          </p:grpSpPr>
          <p:sp>
            <p:nvSpPr>
              <p:cNvPr id="905" name="Google Shape;905;p27"/>
              <p:cNvSpPr/>
              <p:nvPr/>
            </p:nvSpPr>
            <p:spPr>
              <a:xfrm>
                <a:off x="3269321" y="2014303"/>
                <a:ext cx="172491" cy="54558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7085" extrusionOk="0">
                    <a:moveTo>
                      <a:pt x="239" y="1"/>
                    </a:moveTo>
                    <a:cubicBezTo>
                      <a:pt x="204" y="1"/>
                      <a:pt x="167" y="10"/>
                      <a:pt x="134" y="28"/>
                    </a:cubicBezTo>
                    <a:cubicBezTo>
                      <a:pt x="36" y="81"/>
                      <a:pt x="0" y="206"/>
                      <a:pt x="63" y="304"/>
                    </a:cubicBezTo>
                    <a:cubicBezTo>
                      <a:pt x="1222" y="2294"/>
                      <a:pt x="1838" y="4569"/>
                      <a:pt x="1838" y="6888"/>
                    </a:cubicBezTo>
                    <a:cubicBezTo>
                      <a:pt x="1838" y="6995"/>
                      <a:pt x="1927" y="7084"/>
                      <a:pt x="2043" y="7084"/>
                    </a:cubicBezTo>
                    <a:cubicBezTo>
                      <a:pt x="2150" y="7084"/>
                      <a:pt x="2239" y="6995"/>
                      <a:pt x="2239" y="6888"/>
                    </a:cubicBezTo>
                    <a:cubicBezTo>
                      <a:pt x="2239" y="4497"/>
                      <a:pt x="1606" y="2151"/>
                      <a:pt x="410" y="99"/>
                    </a:cubicBezTo>
                    <a:cubicBezTo>
                      <a:pt x="37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3076963" y="1775125"/>
                <a:ext cx="135375" cy="13760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87" extrusionOk="0">
                    <a:moveTo>
                      <a:pt x="223" y="0"/>
                    </a:moveTo>
                    <a:cubicBezTo>
                      <a:pt x="169" y="0"/>
                      <a:pt x="114" y="23"/>
                      <a:pt x="72" y="65"/>
                    </a:cubicBezTo>
                    <a:cubicBezTo>
                      <a:pt x="0" y="154"/>
                      <a:pt x="0" y="279"/>
                      <a:pt x="89" y="350"/>
                    </a:cubicBezTo>
                    <a:cubicBezTo>
                      <a:pt x="544" y="779"/>
                      <a:pt x="981" y="1234"/>
                      <a:pt x="1374" y="1706"/>
                    </a:cubicBezTo>
                    <a:cubicBezTo>
                      <a:pt x="1410" y="1760"/>
                      <a:pt x="1472" y="1787"/>
                      <a:pt x="1526" y="1787"/>
                    </a:cubicBezTo>
                    <a:cubicBezTo>
                      <a:pt x="1570" y="1787"/>
                      <a:pt x="1624" y="1769"/>
                      <a:pt x="1659" y="1733"/>
                    </a:cubicBezTo>
                    <a:cubicBezTo>
                      <a:pt x="1740" y="1662"/>
                      <a:pt x="1758" y="1537"/>
                      <a:pt x="1686" y="1448"/>
                    </a:cubicBezTo>
                    <a:cubicBezTo>
                      <a:pt x="1276" y="957"/>
                      <a:pt x="830" y="484"/>
                      <a:pt x="357" y="56"/>
                    </a:cubicBezTo>
                    <a:cubicBezTo>
                      <a:pt x="319" y="18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42B1E7-E85E-B5AA-E648-E5C5C05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07" y="2435226"/>
            <a:ext cx="3632893" cy="2425912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DDD5FA-B6EF-6CAC-27CB-6D24E22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1677669"/>
            <a:ext cx="4081865" cy="2352463"/>
          </a:xfrm>
          <a:prstGeom prst="rect">
            <a:avLst/>
          </a:prstGeom>
        </p:spPr>
      </p:pic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integrazione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Esempio caso di test: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3D3AA-5FA8-E18D-FCAD-6AD4BFFB51AD}"/>
              </a:ext>
            </a:extLst>
          </p:cNvPr>
          <p:cNvSpPr txBox="1"/>
          <p:nvPr/>
        </p:nvSpPr>
        <p:spPr>
          <a:xfrm>
            <a:off x="5019615" y="2079413"/>
            <a:ext cx="335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Esecuzione di una classe di test:</a:t>
            </a:r>
          </a:p>
        </p:txBody>
      </p:sp>
      <p:sp>
        <p:nvSpPr>
          <p:cNvPr id="18" name="Google Shape;1031;p34">
            <a:extLst>
              <a:ext uri="{FF2B5EF4-FFF2-40B4-BE49-F238E27FC236}">
                <a16:creationId xmlns:a16="http://schemas.microsoft.com/office/drawing/2014/main" id="{55993B37-1D66-A5BD-E5C5-07944C908F92}"/>
              </a:ext>
            </a:extLst>
          </p:cNvPr>
          <p:cNvSpPr txBox="1">
            <a:spLocks/>
          </p:cNvSpPr>
          <p:nvPr/>
        </p:nvSpPr>
        <p:spPr>
          <a:xfrm>
            <a:off x="2211601" y="1999963"/>
            <a:ext cx="5223750" cy="140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lang="it-IT" spc="-10" dirty="0">
                <a:latin typeface="Arial MT"/>
                <a:cs typeface="Arial MT"/>
              </a:rPr>
              <a:t>L’esecuzione </a:t>
            </a:r>
            <a:r>
              <a:rPr lang="it-IT" spc="-5" dirty="0">
                <a:latin typeface="Arial MT"/>
                <a:cs typeface="Arial MT"/>
              </a:rPr>
              <a:t>dei test di integrazione ha permesso di </a:t>
            </a:r>
            <a:r>
              <a:rPr lang="it-IT" dirty="0">
                <a:latin typeface="Arial MT"/>
                <a:cs typeface="Arial MT"/>
              </a:rPr>
              <a:t>verificare </a:t>
            </a:r>
            <a:r>
              <a:rPr lang="it-IT" spc="-5" dirty="0">
                <a:latin typeface="Arial MT"/>
                <a:cs typeface="Arial MT"/>
              </a:rPr>
              <a:t>l’assenza di </a:t>
            </a:r>
            <a:r>
              <a:rPr lang="it-IT" dirty="0">
                <a:latin typeface="Arial MT"/>
                <a:cs typeface="Arial MT"/>
              </a:rPr>
              <a:t>comportamenti </a:t>
            </a:r>
            <a:r>
              <a:rPr lang="it-IT" spc="-5" dirty="0">
                <a:latin typeface="Arial MT"/>
                <a:cs typeface="Arial MT"/>
              </a:rPr>
              <a:t>inaspettati </a:t>
            </a:r>
            <a:r>
              <a:rPr lang="it-IT" spc="-320" dirty="0">
                <a:latin typeface="Arial MT"/>
                <a:cs typeface="Arial MT"/>
              </a:rPr>
              <a:t> </a:t>
            </a:r>
            <a:r>
              <a:rPr lang="it-IT" spc="-5" dirty="0">
                <a:latin typeface="Arial MT"/>
                <a:cs typeface="Arial MT"/>
              </a:rPr>
              <a:t>nell’interazione</a:t>
            </a:r>
            <a:r>
              <a:rPr lang="it-IT" spc="-10" dirty="0">
                <a:latin typeface="Arial MT"/>
                <a:cs typeface="Arial MT"/>
              </a:rPr>
              <a:t> </a:t>
            </a:r>
            <a:r>
              <a:rPr lang="it-IT" spc="-5" dirty="0">
                <a:latin typeface="Arial MT"/>
                <a:cs typeface="Arial MT"/>
              </a:rPr>
              <a:t>tra le </a:t>
            </a:r>
            <a:r>
              <a:rPr lang="it-IT" dirty="0">
                <a:latin typeface="Arial MT"/>
                <a:cs typeface="Arial MT"/>
              </a:rPr>
              <a:t>componenti.</a:t>
            </a:r>
          </a:p>
        </p:txBody>
      </p:sp>
    </p:spTree>
    <p:extLst>
      <p:ext uri="{BB962C8B-B14F-4D97-AF65-F5344CB8AC3E}">
        <p14:creationId xmlns:p14="http://schemas.microsoft.com/office/powerpoint/2010/main" val="25182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B6FA6D64-6115-9804-BA6A-A5441D92CB60}"/>
              </a:ext>
            </a:extLst>
          </p:cNvPr>
          <p:cNvSpPr txBox="1"/>
          <p:nvPr/>
        </p:nvSpPr>
        <p:spPr>
          <a:xfrm>
            <a:off x="929091" y="3570065"/>
            <a:ext cx="1995170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Funzionalità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testate:</a:t>
            </a:r>
            <a:endParaRPr sz="1000" dirty="0">
              <a:latin typeface="Arial MT"/>
              <a:cs typeface="Arial MT"/>
            </a:endParaRPr>
          </a:p>
          <a:p>
            <a:pPr marL="241300" indent="-197485">
              <a:lnSpc>
                <a:spcPct val="100000"/>
              </a:lnSpc>
              <a:spcBef>
                <a:spcPts val="880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000" spc="-5" dirty="0">
                <a:latin typeface="Arial MT"/>
                <a:cs typeface="Arial MT"/>
              </a:rPr>
              <a:t>Aggiunta ristorante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B6A4AE2-2410-8C00-6127-1C0511604284}"/>
              </a:ext>
            </a:extLst>
          </p:cNvPr>
          <p:cNvSpPr txBox="1"/>
          <p:nvPr/>
        </p:nvSpPr>
        <p:spPr>
          <a:xfrm>
            <a:off x="1009226" y="1174617"/>
            <a:ext cx="6805323" cy="2341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sistema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è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servito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 evidenziare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eventuali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errori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sono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verificati</a:t>
            </a:r>
            <a:r>
              <a:rPr sz="1200" spc="-5" dirty="0">
                <a:latin typeface="Arial MT"/>
                <a:cs typeface="Arial MT"/>
              </a:rPr>
              <a:t> durante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spc="-120" dirty="0">
                <a:latin typeface="Trebuchet MS"/>
                <a:cs typeface="Trebuchet MS"/>
              </a:rPr>
              <a:t>Approccio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utilizzato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-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Category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Partition:</a:t>
            </a:r>
            <a:endParaRPr sz="1300" dirty="0">
              <a:latin typeface="Trebuchet MS"/>
              <a:cs typeface="Trebuchet MS"/>
            </a:endParaRPr>
          </a:p>
          <a:p>
            <a:pPr marL="12700" marR="3188970">
              <a:lnSpc>
                <a:spcPts val="1010"/>
              </a:lnSpc>
              <a:spcBef>
                <a:spcPts val="625"/>
              </a:spcBef>
            </a:pPr>
            <a:r>
              <a:rPr sz="900" spc="10" dirty="0">
                <a:latin typeface="Arial MT"/>
                <a:cs typeface="Arial MT"/>
              </a:rPr>
              <a:t>utilizzato per testare </a:t>
            </a:r>
            <a:r>
              <a:rPr sz="900" spc="5" dirty="0">
                <a:latin typeface="Arial MT"/>
                <a:cs typeface="Arial MT"/>
              </a:rPr>
              <a:t>i </a:t>
            </a:r>
            <a:r>
              <a:rPr sz="900" spc="15" dirty="0">
                <a:latin typeface="Arial MT"/>
                <a:cs typeface="Arial MT"/>
              </a:rPr>
              <a:t>form </a:t>
            </a:r>
            <a:r>
              <a:rPr sz="900" spc="10" dirty="0">
                <a:latin typeface="Arial MT"/>
                <a:cs typeface="Arial MT"/>
              </a:rPr>
              <a:t>di inserimento dati inerenti ai </a:t>
            </a:r>
            <a:r>
              <a:rPr sz="900" spc="15" dirty="0">
                <a:latin typeface="Arial MT"/>
                <a:cs typeface="Arial MT"/>
              </a:rPr>
              <a:t>cambiamenti 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apportati, eseguito </a:t>
            </a:r>
            <a:r>
              <a:rPr sz="900" spc="15" dirty="0">
                <a:latin typeface="Arial MT"/>
                <a:cs typeface="Arial MT"/>
              </a:rPr>
              <a:t>sulle </a:t>
            </a:r>
            <a:r>
              <a:rPr sz="900" spc="10" dirty="0">
                <a:latin typeface="Arial MT"/>
                <a:cs typeface="Arial MT"/>
              </a:rPr>
              <a:t>possibili </a:t>
            </a:r>
            <a:r>
              <a:rPr sz="900" spc="15" dirty="0">
                <a:latin typeface="Arial MT"/>
                <a:cs typeface="Arial MT"/>
              </a:rPr>
              <a:t>combinazioni </a:t>
            </a:r>
            <a:r>
              <a:rPr sz="900" spc="10" dirty="0">
                <a:latin typeface="Arial MT"/>
                <a:cs typeface="Arial MT"/>
              </a:rPr>
              <a:t>di valori </a:t>
            </a:r>
            <a:r>
              <a:rPr sz="900" spc="20" dirty="0">
                <a:latin typeface="Arial MT"/>
                <a:cs typeface="Arial MT"/>
              </a:rPr>
              <a:t>che </a:t>
            </a:r>
            <a:r>
              <a:rPr sz="900" spc="15" dirty="0">
                <a:latin typeface="Arial MT"/>
                <a:cs typeface="Arial MT"/>
              </a:rPr>
              <a:t>può </a:t>
            </a:r>
            <a:r>
              <a:rPr sz="900" spc="10" dirty="0">
                <a:latin typeface="Arial MT"/>
                <a:cs typeface="Arial MT"/>
              </a:rPr>
              <a:t>inserire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l’utente.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form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fanno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riferimento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alle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elencate.</a:t>
            </a:r>
            <a:endParaRPr sz="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15" dirty="0">
                <a:latin typeface="Arial MT"/>
                <a:cs typeface="Arial MT"/>
              </a:rPr>
              <a:t>Per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ogni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testata: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5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parametri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0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delle </a:t>
            </a:r>
            <a:r>
              <a:rPr sz="900" spc="15" dirty="0">
                <a:latin typeface="Arial MT"/>
                <a:cs typeface="Arial MT"/>
              </a:rPr>
              <a:t>categorie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per ogni parametro</a:t>
            </a:r>
            <a:endParaRPr sz="900" dirty="0">
              <a:latin typeface="Arial MT"/>
              <a:cs typeface="Arial 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77CAF8-ADB3-AD85-9A11-38F09B5B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39" y="1541991"/>
            <a:ext cx="3836776" cy="1328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1E2405-2E06-F438-3B95-FAAB4B208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60" y="3237647"/>
            <a:ext cx="4037889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9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B6FA6D64-6115-9804-BA6A-A5441D92CB60}"/>
              </a:ext>
            </a:extLst>
          </p:cNvPr>
          <p:cNvSpPr txBox="1"/>
          <p:nvPr/>
        </p:nvSpPr>
        <p:spPr>
          <a:xfrm>
            <a:off x="929091" y="3570065"/>
            <a:ext cx="1995170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Funzionalità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testate:</a:t>
            </a:r>
            <a:endParaRPr sz="1000" dirty="0">
              <a:latin typeface="Arial MT"/>
              <a:cs typeface="Arial MT"/>
            </a:endParaRPr>
          </a:p>
          <a:p>
            <a:pPr marL="241300" indent="-197485">
              <a:lnSpc>
                <a:spcPct val="100000"/>
              </a:lnSpc>
              <a:spcBef>
                <a:spcPts val="880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000" spc="-5" dirty="0">
                <a:latin typeface="Arial MT"/>
                <a:cs typeface="Arial MT"/>
              </a:rPr>
              <a:t>Aggiunta ristorante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B6A4AE2-2410-8C00-6127-1C0511604284}"/>
              </a:ext>
            </a:extLst>
          </p:cNvPr>
          <p:cNvSpPr txBox="1"/>
          <p:nvPr/>
        </p:nvSpPr>
        <p:spPr>
          <a:xfrm>
            <a:off x="1009226" y="1174617"/>
            <a:ext cx="6805323" cy="2341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sistema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è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servito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 evidenziare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eventuali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errori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sono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verificati</a:t>
            </a:r>
            <a:r>
              <a:rPr sz="1200" spc="-5" dirty="0">
                <a:latin typeface="Arial MT"/>
                <a:cs typeface="Arial MT"/>
              </a:rPr>
              <a:t> durante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spc="-120" dirty="0">
                <a:latin typeface="Trebuchet MS"/>
                <a:cs typeface="Trebuchet MS"/>
              </a:rPr>
              <a:t>Approccio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utilizzato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-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Category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Partition:</a:t>
            </a:r>
            <a:endParaRPr sz="1300" dirty="0">
              <a:latin typeface="Trebuchet MS"/>
              <a:cs typeface="Trebuchet MS"/>
            </a:endParaRPr>
          </a:p>
          <a:p>
            <a:pPr marL="12700" marR="3188970">
              <a:lnSpc>
                <a:spcPts val="1010"/>
              </a:lnSpc>
              <a:spcBef>
                <a:spcPts val="625"/>
              </a:spcBef>
            </a:pPr>
            <a:r>
              <a:rPr sz="900" spc="10" dirty="0">
                <a:latin typeface="Arial MT"/>
                <a:cs typeface="Arial MT"/>
              </a:rPr>
              <a:t>utilizzato per testare </a:t>
            </a:r>
            <a:r>
              <a:rPr sz="900" spc="5" dirty="0">
                <a:latin typeface="Arial MT"/>
                <a:cs typeface="Arial MT"/>
              </a:rPr>
              <a:t>i </a:t>
            </a:r>
            <a:r>
              <a:rPr sz="900" spc="15" dirty="0">
                <a:latin typeface="Arial MT"/>
                <a:cs typeface="Arial MT"/>
              </a:rPr>
              <a:t>form </a:t>
            </a:r>
            <a:r>
              <a:rPr sz="900" spc="10" dirty="0">
                <a:latin typeface="Arial MT"/>
                <a:cs typeface="Arial MT"/>
              </a:rPr>
              <a:t>di inserimento dati inerenti ai </a:t>
            </a:r>
            <a:r>
              <a:rPr sz="900" spc="15" dirty="0">
                <a:latin typeface="Arial MT"/>
                <a:cs typeface="Arial MT"/>
              </a:rPr>
              <a:t>cambiamenti 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apportati, eseguito </a:t>
            </a:r>
            <a:r>
              <a:rPr sz="900" spc="15" dirty="0">
                <a:latin typeface="Arial MT"/>
                <a:cs typeface="Arial MT"/>
              </a:rPr>
              <a:t>sulle </a:t>
            </a:r>
            <a:r>
              <a:rPr sz="900" spc="10" dirty="0">
                <a:latin typeface="Arial MT"/>
                <a:cs typeface="Arial MT"/>
              </a:rPr>
              <a:t>possibili </a:t>
            </a:r>
            <a:r>
              <a:rPr sz="900" spc="15" dirty="0">
                <a:latin typeface="Arial MT"/>
                <a:cs typeface="Arial MT"/>
              </a:rPr>
              <a:t>combinazioni </a:t>
            </a:r>
            <a:r>
              <a:rPr sz="900" spc="10" dirty="0">
                <a:latin typeface="Arial MT"/>
                <a:cs typeface="Arial MT"/>
              </a:rPr>
              <a:t>di valori </a:t>
            </a:r>
            <a:r>
              <a:rPr sz="900" spc="20" dirty="0">
                <a:latin typeface="Arial MT"/>
                <a:cs typeface="Arial MT"/>
              </a:rPr>
              <a:t>che </a:t>
            </a:r>
            <a:r>
              <a:rPr sz="900" spc="15" dirty="0">
                <a:latin typeface="Arial MT"/>
                <a:cs typeface="Arial MT"/>
              </a:rPr>
              <a:t>può </a:t>
            </a:r>
            <a:r>
              <a:rPr sz="900" spc="10" dirty="0">
                <a:latin typeface="Arial MT"/>
                <a:cs typeface="Arial MT"/>
              </a:rPr>
              <a:t>inserire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l’utente.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form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fanno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riferimento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alle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elencate.</a:t>
            </a:r>
            <a:endParaRPr sz="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15" dirty="0">
                <a:latin typeface="Arial MT"/>
                <a:cs typeface="Arial MT"/>
              </a:rPr>
              <a:t>Per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ogni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testata: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5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parametri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0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delle </a:t>
            </a:r>
            <a:r>
              <a:rPr sz="900" spc="15" dirty="0">
                <a:latin typeface="Arial MT"/>
                <a:cs typeface="Arial MT"/>
              </a:rPr>
              <a:t>categorie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per ogni parametro</a:t>
            </a:r>
            <a:endParaRPr sz="900" dirty="0">
              <a:latin typeface="Arial MT"/>
              <a:cs typeface="Arial M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54D88-2256-A375-465B-DD7297F9E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31" y="1460500"/>
            <a:ext cx="2837569" cy="3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AED169-42D2-0B1D-D403-C2713D2B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2011679"/>
            <a:ext cx="4195843" cy="2360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B385A7-F17D-5BB5-C9E2-E0F91560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02" y="1137920"/>
            <a:ext cx="4045938" cy="227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312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47"/>
          <p:cNvSpPr txBox="1">
            <a:spLocks noGrp="1"/>
          </p:cNvSpPr>
          <p:nvPr>
            <p:ph type="title"/>
          </p:nvPr>
        </p:nvSpPr>
        <p:spPr>
          <a:xfrm>
            <a:off x="2753562" y="575707"/>
            <a:ext cx="5670188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Grazie dal team di WhereDoIEat!</a:t>
            </a:r>
            <a:endParaRPr sz="3600" dirty="0"/>
          </a:p>
        </p:txBody>
      </p:sp>
      <p:pic>
        <p:nvPicPr>
          <p:cNvPr id="28" name="image1.png">
            <a:extLst>
              <a:ext uri="{FF2B5EF4-FFF2-40B4-BE49-F238E27FC236}">
                <a16:creationId xmlns:a16="http://schemas.microsoft.com/office/drawing/2014/main" id="{1F9B1BAD-9559-9098-5D62-F8CF76510871}"/>
              </a:ext>
            </a:extLst>
          </p:cNvPr>
          <p:cNvPicPr/>
          <p:nvPr/>
        </p:nvPicPr>
        <p:blipFill>
          <a:blip r:embed="rId3"/>
          <a:srcRect b="5558"/>
          <a:stretch>
            <a:fillRect/>
          </a:stretch>
        </p:blipFill>
        <p:spPr>
          <a:xfrm>
            <a:off x="4980462" y="2451292"/>
            <a:ext cx="3693638" cy="2116501"/>
          </a:xfrm>
          <a:prstGeom prst="rect">
            <a:avLst/>
          </a:prstGeom>
          <a:ln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F9677-72EA-46D6-AB69-BB1EF60F3A33}"/>
              </a:ext>
            </a:extLst>
          </p:cNvPr>
          <p:cNvSpPr txBox="1"/>
          <p:nvPr/>
        </p:nvSpPr>
        <p:spPr>
          <a:xfrm rot="20211087">
            <a:off x="6900777" y="3631772"/>
            <a:ext cx="7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2.0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Cos’è WhereDoIEat?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2588342" y="322368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panoramica sul sistema esistente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25" name="Google Shape;925;p30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WhereDoIEat</a:t>
            </a:r>
            <a:r>
              <a:rPr lang="it-IT" dirty="0"/>
              <a:t> è un applicativo che nasce con l’idea di velocizzare e migliorare il processo di scelta e prenotazione di una vasta gamma di categorie di ristoranti.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Laptop - Menu di Windows">
                <a:extLst>
                  <a:ext uri="{FF2B5EF4-FFF2-40B4-BE49-F238E27FC236}">
                    <a16:creationId xmlns:a16="http://schemas.microsoft.com/office/drawing/2014/main" id="{1542DD9C-15B4-46EF-9A8F-07832B2A81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309358"/>
                  </p:ext>
                </p:extLst>
              </p:nvPr>
            </p:nvGraphicFramePr>
            <p:xfrm>
              <a:off x="5476621" y="1018983"/>
              <a:ext cx="3148518" cy="26643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48518" cy="2664308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94281" ay="57734" az="190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1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Laptop - Menu di Windows">
                <a:extLst>
                  <a:ext uri="{FF2B5EF4-FFF2-40B4-BE49-F238E27FC236}">
                    <a16:creationId xmlns:a16="http://schemas.microsoft.com/office/drawing/2014/main" id="{1542DD9C-15B4-46EF-9A8F-07832B2A81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6621" y="1018983"/>
                <a:ext cx="3148518" cy="266430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magine 5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D5376F6D-A3E3-41CA-BFF9-176304F79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52" y="1543050"/>
            <a:ext cx="2056441" cy="1126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WhereDoIEat 1.0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48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1"/>
          <p:cNvSpPr txBox="1">
            <a:spLocks noGrp="1"/>
          </p:cNvSpPr>
          <p:nvPr>
            <p:ph type="subTitle" idx="1"/>
          </p:nvPr>
        </p:nvSpPr>
        <p:spPr>
          <a:xfrm>
            <a:off x="5906100" y="147453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Decomposizione </a:t>
            </a:r>
            <a:endParaRPr dirty="0"/>
          </a:p>
        </p:txBody>
      </p:sp>
      <p:sp>
        <p:nvSpPr>
          <p:cNvPr id="932" name="Google Shape;932;p31"/>
          <p:cNvSpPr txBox="1">
            <a:spLocks noGrp="1"/>
          </p:cNvSpPr>
          <p:nvPr>
            <p:ph type="subTitle" idx="2"/>
          </p:nvPr>
        </p:nvSpPr>
        <p:spPr>
          <a:xfrm>
            <a:off x="5906100" y="212432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 decomposizione è composta da tre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Model</a:t>
            </a:r>
            <a:endParaRPr sz="1400" dirty="0"/>
          </a:p>
        </p:txBody>
      </p:sp>
      <p:sp>
        <p:nvSpPr>
          <p:cNvPr id="933" name="Google Shape;933;p31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</a:t>
            </a:r>
            <a:endParaRPr dirty="0"/>
          </a:p>
        </p:txBody>
      </p:sp>
      <p:sp>
        <p:nvSpPr>
          <p:cNvPr id="934" name="Google Shape;934;p31"/>
          <p:cNvSpPr txBox="1">
            <a:spLocks noGrp="1"/>
          </p:cNvSpPr>
          <p:nvPr>
            <p:ph type="subTitle" idx="4"/>
          </p:nvPr>
        </p:nvSpPr>
        <p:spPr>
          <a:xfrm>
            <a:off x="5906100" y="3929791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Prossime Slide </a:t>
            </a:r>
            <a:endParaRPr dirty="0"/>
          </a:p>
        </p:txBody>
      </p:sp>
      <p:sp>
        <p:nvSpPr>
          <p:cNvPr id="935" name="Google Shape;935;p3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Panoramica</a:t>
            </a:r>
            <a:endParaRPr dirty="0"/>
          </a:p>
        </p:txBody>
      </p:sp>
      <p:sp>
        <p:nvSpPr>
          <p:cNvPr id="936" name="Google Shape;936;p31"/>
          <p:cNvSpPr txBox="1">
            <a:spLocks noGrp="1"/>
          </p:cNvSpPr>
          <p:nvPr>
            <p:ph type="subTitle" idx="5"/>
          </p:nvPr>
        </p:nvSpPr>
        <p:spPr>
          <a:xfrm>
            <a:off x="1723962" y="1417686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Attori</a:t>
            </a:r>
            <a:endParaRPr dirty="0"/>
          </a:p>
        </p:txBody>
      </p:sp>
      <p:sp>
        <p:nvSpPr>
          <p:cNvPr id="937" name="Google Shape;937;p31"/>
          <p:cNvSpPr txBox="1">
            <a:spLocks noGrp="1"/>
          </p:cNvSpPr>
          <p:nvPr>
            <p:ph type="subTitle" idx="6"/>
          </p:nvPr>
        </p:nvSpPr>
        <p:spPr>
          <a:xfrm>
            <a:off x="1661236" y="1946837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Il sistema prevede due tipi di utente: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Ristoratore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Cliente</a:t>
            </a:r>
            <a:endParaRPr sz="1400" dirty="0"/>
          </a:p>
        </p:txBody>
      </p:sp>
      <p:sp>
        <p:nvSpPr>
          <p:cNvPr id="938" name="Google Shape;938;p31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Dati persistenti </a:t>
            </a:r>
            <a:endParaRPr dirty="0"/>
          </a:p>
        </p:txBody>
      </p:sp>
      <p:sp>
        <p:nvSpPr>
          <p:cNvPr id="939" name="Google Shape;939;p31"/>
          <p:cNvSpPr txBox="1">
            <a:spLocks noGrp="1"/>
          </p:cNvSpPr>
          <p:nvPr>
            <p:ph type="subTitle" idx="8"/>
          </p:nvPr>
        </p:nvSpPr>
        <p:spPr>
          <a:xfrm>
            <a:off x="1731282" y="39453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Prossime Slide </a:t>
            </a:r>
            <a:endParaRPr dirty="0"/>
          </a:p>
        </p:txBody>
      </p:sp>
      <p:sp>
        <p:nvSpPr>
          <p:cNvPr id="940" name="Google Shape;940;p31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1"/>
          <p:cNvSpPr/>
          <p:nvPr/>
        </p:nvSpPr>
        <p:spPr>
          <a:xfrm>
            <a:off x="647878" y="1700347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1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1"/>
          <p:cNvSpPr/>
          <p:nvPr/>
        </p:nvSpPr>
        <p:spPr>
          <a:xfrm>
            <a:off x="4902138" y="1700347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3747;p66">
            <a:extLst>
              <a:ext uri="{FF2B5EF4-FFF2-40B4-BE49-F238E27FC236}">
                <a16:creationId xmlns:a16="http://schemas.microsoft.com/office/drawing/2014/main" id="{4F8F1495-45D3-4075-9BC3-55D61E532C5B}"/>
              </a:ext>
            </a:extLst>
          </p:cNvPr>
          <p:cNvGrpSpPr/>
          <p:nvPr/>
        </p:nvGrpSpPr>
        <p:grpSpPr>
          <a:xfrm>
            <a:off x="830262" y="1862105"/>
            <a:ext cx="409531" cy="410617"/>
            <a:chOff x="6679825" y="2693700"/>
            <a:chExt cx="257875" cy="258575"/>
          </a:xfrm>
          <a:solidFill>
            <a:schemeClr val="accent3">
              <a:lumMod val="50000"/>
            </a:schemeClr>
          </a:solidFill>
        </p:grpSpPr>
        <p:sp>
          <p:nvSpPr>
            <p:cNvPr id="28" name="Google Shape;13748;p66">
              <a:extLst>
                <a:ext uri="{FF2B5EF4-FFF2-40B4-BE49-F238E27FC236}">
                  <a16:creationId xmlns:a16="http://schemas.microsoft.com/office/drawing/2014/main" id="{46DB76CA-964F-41AF-8683-FE2C17EDF07E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749;p66">
              <a:extLst>
                <a:ext uri="{FF2B5EF4-FFF2-40B4-BE49-F238E27FC236}">
                  <a16:creationId xmlns:a16="http://schemas.microsoft.com/office/drawing/2014/main" id="{9A05A28D-83CF-45D2-8C6F-F0D776E63129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590;p66">
            <a:extLst>
              <a:ext uri="{FF2B5EF4-FFF2-40B4-BE49-F238E27FC236}">
                <a16:creationId xmlns:a16="http://schemas.microsoft.com/office/drawing/2014/main" id="{C2A95DC7-86FB-427A-81EC-EDAF1C7D6DD9}"/>
              </a:ext>
            </a:extLst>
          </p:cNvPr>
          <p:cNvSpPr/>
          <p:nvPr/>
        </p:nvSpPr>
        <p:spPr>
          <a:xfrm>
            <a:off x="5103142" y="1900835"/>
            <a:ext cx="420796" cy="371887"/>
          </a:xfrm>
          <a:custGeom>
            <a:avLst/>
            <a:gdLst/>
            <a:ahLst/>
            <a:cxnLst/>
            <a:rect l="l" t="t" r="r" b="b"/>
            <a:pathLst>
              <a:path w="11658" h="10303" extrusionOk="0">
                <a:moveTo>
                  <a:pt x="10618" y="693"/>
                </a:moveTo>
                <a:cubicBezTo>
                  <a:pt x="10807" y="693"/>
                  <a:pt x="10964" y="851"/>
                  <a:pt x="10964" y="1040"/>
                </a:cubicBezTo>
                <a:lnTo>
                  <a:pt x="10964" y="2741"/>
                </a:lnTo>
                <a:lnTo>
                  <a:pt x="662" y="2741"/>
                </a:lnTo>
                <a:lnTo>
                  <a:pt x="662" y="1040"/>
                </a:lnTo>
                <a:cubicBezTo>
                  <a:pt x="662" y="851"/>
                  <a:pt x="820" y="693"/>
                  <a:pt x="1009" y="693"/>
                </a:cubicBezTo>
                <a:close/>
                <a:moveTo>
                  <a:pt x="10996" y="3403"/>
                </a:moveTo>
                <a:lnTo>
                  <a:pt x="10996" y="9231"/>
                </a:lnTo>
                <a:cubicBezTo>
                  <a:pt x="10964" y="9420"/>
                  <a:pt x="10838" y="9578"/>
                  <a:pt x="10618" y="9578"/>
                </a:cubicBezTo>
                <a:lnTo>
                  <a:pt x="1009" y="9578"/>
                </a:lnTo>
                <a:cubicBezTo>
                  <a:pt x="820" y="9578"/>
                  <a:pt x="662" y="9420"/>
                  <a:pt x="662" y="9231"/>
                </a:cubicBezTo>
                <a:lnTo>
                  <a:pt x="662" y="3403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40"/>
                </a:cubicBezTo>
                <a:lnTo>
                  <a:pt x="1" y="9263"/>
                </a:lnTo>
                <a:cubicBezTo>
                  <a:pt x="1" y="9830"/>
                  <a:pt x="473" y="10302"/>
                  <a:pt x="1009" y="10302"/>
                </a:cubicBezTo>
                <a:lnTo>
                  <a:pt x="10618" y="10302"/>
                </a:lnTo>
                <a:cubicBezTo>
                  <a:pt x="11185" y="10302"/>
                  <a:pt x="11658" y="9830"/>
                  <a:pt x="11658" y="9263"/>
                </a:cubicBezTo>
                <a:lnTo>
                  <a:pt x="11658" y="1040"/>
                </a:lnTo>
                <a:cubicBezTo>
                  <a:pt x="11658" y="441"/>
                  <a:pt x="11217" y="0"/>
                  <a:pt x="1061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592;p66">
            <a:extLst>
              <a:ext uri="{FF2B5EF4-FFF2-40B4-BE49-F238E27FC236}">
                <a16:creationId xmlns:a16="http://schemas.microsoft.com/office/drawing/2014/main" id="{5BDCF2F1-1AE9-4F41-AF97-8F741873CABB}"/>
              </a:ext>
            </a:extLst>
          </p:cNvPr>
          <p:cNvSpPr/>
          <p:nvPr/>
        </p:nvSpPr>
        <p:spPr>
          <a:xfrm>
            <a:off x="5181146" y="1943014"/>
            <a:ext cx="25050" cy="25050"/>
          </a:xfrm>
          <a:custGeom>
            <a:avLst/>
            <a:gdLst/>
            <a:ahLst/>
            <a:cxnLst/>
            <a:rect l="l" t="t" r="r" b="b"/>
            <a:pathLst>
              <a:path w="694" h="694" extrusionOk="0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cubicBezTo>
                  <a:pt x="0" y="536"/>
                  <a:pt x="158" y="693"/>
                  <a:pt x="347" y="693"/>
                </a:cubicBezTo>
                <a:cubicBezTo>
                  <a:pt x="536" y="693"/>
                  <a:pt x="693" y="536"/>
                  <a:pt x="693" y="347"/>
                </a:cubicBez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595;p66">
            <a:extLst>
              <a:ext uri="{FF2B5EF4-FFF2-40B4-BE49-F238E27FC236}">
                <a16:creationId xmlns:a16="http://schemas.microsoft.com/office/drawing/2014/main" id="{67D4881E-53B4-45EA-835B-ADFC78D7C2FD}"/>
              </a:ext>
            </a:extLst>
          </p:cNvPr>
          <p:cNvSpPr/>
          <p:nvPr/>
        </p:nvSpPr>
        <p:spPr>
          <a:xfrm>
            <a:off x="5376057" y="2074524"/>
            <a:ext cx="75114" cy="123156"/>
          </a:xfrm>
          <a:custGeom>
            <a:avLst/>
            <a:gdLst/>
            <a:ahLst/>
            <a:cxnLst/>
            <a:rect l="l" t="t" r="r" b="b"/>
            <a:pathLst>
              <a:path w="2081" h="3412" extrusionOk="0">
                <a:moveTo>
                  <a:pt x="347" y="1"/>
                </a:moveTo>
                <a:cubicBezTo>
                  <a:pt x="261" y="1"/>
                  <a:pt x="174" y="24"/>
                  <a:pt x="127" y="72"/>
                </a:cubicBezTo>
                <a:cubicBezTo>
                  <a:pt x="1" y="198"/>
                  <a:pt x="1" y="450"/>
                  <a:pt x="127" y="544"/>
                </a:cubicBezTo>
                <a:lnTo>
                  <a:pt x="1261" y="1710"/>
                </a:lnTo>
                <a:lnTo>
                  <a:pt x="127" y="2844"/>
                </a:lnTo>
                <a:cubicBezTo>
                  <a:pt x="1" y="2970"/>
                  <a:pt x="1" y="3191"/>
                  <a:pt x="127" y="3317"/>
                </a:cubicBezTo>
                <a:cubicBezTo>
                  <a:pt x="174" y="3380"/>
                  <a:pt x="261" y="3411"/>
                  <a:pt x="347" y="3411"/>
                </a:cubicBezTo>
                <a:cubicBezTo>
                  <a:pt x="434" y="3411"/>
                  <a:pt x="521" y="3380"/>
                  <a:pt x="568" y="3317"/>
                </a:cubicBezTo>
                <a:lnTo>
                  <a:pt x="1954" y="1930"/>
                </a:lnTo>
                <a:cubicBezTo>
                  <a:pt x="2080" y="1804"/>
                  <a:pt x="2080" y="1584"/>
                  <a:pt x="1954" y="1458"/>
                </a:cubicBezTo>
                <a:lnTo>
                  <a:pt x="568" y="72"/>
                </a:lnTo>
                <a:cubicBezTo>
                  <a:pt x="521" y="24"/>
                  <a:pt x="434" y="1"/>
                  <a:pt x="347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3596;p66">
            <a:extLst>
              <a:ext uri="{FF2B5EF4-FFF2-40B4-BE49-F238E27FC236}">
                <a16:creationId xmlns:a16="http://schemas.microsoft.com/office/drawing/2014/main" id="{C3B66D30-3491-40C5-9042-65E2FD9348F1}"/>
              </a:ext>
            </a:extLst>
          </p:cNvPr>
          <p:cNvSpPr/>
          <p:nvPr/>
        </p:nvSpPr>
        <p:spPr>
          <a:xfrm>
            <a:off x="5174791" y="2074524"/>
            <a:ext cx="77352" cy="123156"/>
          </a:xfrm>
          <a:custGeom>
            <a:avLst/>
            <a:gdLst/>
            <a:ahLst/>
            <a:cxnLst/>
            <a:rect l="l" t="t" r="r" b="b"/>
            <a:pathLst>
              <a:path w="2143" h="3412" extrusionOk="0">
                <a:moveTo>
                  <a:pt x="1749" y="1"/>
                </a:moveTo>
                <a:cubicBezTo>
                  <a:pt x="1662" y="1"/>
                  <a:pt x="1576" y="24"/>
                  <a:pt x="1513" y="72"/>
                </a:cubicBezTo>
                <a:lnTo>
                  <a:pt x="127" y="1458"/>
                </a:lnTo>
                <a:cubicBezTo>
                  <a:pt x="1" y="1584"/>
                  <a:pt x="1" y="1804"/>
                  <a:pt x="127" y="1930"/>
                </a:cubicBezTo>
                <a:lnTo>
                  <a:pt x="1513" y="3317"/>
                </a:lnTo>
                <a:cubicBezTo>
                  <a:pt x="1576" y="3380"/>
                  <a:pt x="1662" y="3411"/>
                  <a:pt x="1749" y="3411"/>
                </a:cubicBezTo>
                <a:cubicBezTo>
                  <a:pt x="1836" y="3411"/>
                  <a:pt x="1922" y="3380"/>
                  <a:pt x="1985" y="3317"/>
                </a:cubicBezTo>
                <a:cubicBezTo>
                  <a:pt x="2111" y="3191"/>
                  <a:pt x="2111" y="2970"/>
                  <a:pt x="1985" y="2844"/>
                </a:cubicBezTo>
                <a:lnTo>
                  <a:pt x="851" y="1710"/>
                </a:lnTo>
                <a:lnTo>
                  <a:pt x="1985" y="544"/>
                </a:lnTo>
                <a:cubicBezTo>
                  <a:pt x="2143" y="450"/>
                  <a:pt x="2143" y="198"/>
                  <a:pt x="1985" y="72"/>
                </a:cubicBezTo>
                <a:cubicBezTo>
                  <a:pt x="1922" y="24"/>
                  <a:pt x="1836" y="1"/>
                  <a:pt x="1749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597;p66">
            <a:extLst>
              <a:ext uri="{FF2B5EF4-FFF2-40B4-BE49-F238E27FC236}">
                <a16:creationId xmlns:a16="http://schemas.microsoft.com/office/drawing/2014/main" id="{34367EB6-329D-4976-8711-DB9613B74363}"/>
              </a:ext>
            </a:extLst>
          </p:cNvPr>
          <p:cNvSpPr/>
          <p:nvPr/>
        </p:nvSpPr>
        <p:spPr>
          <a:xfrm>
            <a:off x="5273727" y="2048067"/>
            <a:ext cx="78507" cy="172390"/>
          </a:xfrm>
          <a:custGeom>
            <a:avLst/>
            <a:gdLst/>
            <a:ahLst/>
            <a:cxnLst/>
            <a:rect l="l" t="t" r="r" b="b"/>
            <a:pathLst>
              <a:path w="2175" h="4776" extrusionOk="0">
                <a:moveTo>
                  <a:pt x="1778" y="0"/>
                </a:moveTo>
                <a:cubicBezTo>
                  <a:pt x="1617" y="0"/>
                  <a:pt x="1501" y="108"/>
                  <a:pt x="1450" y="237"/>
                </a:cubicBezTo>
                <a:lnTo>
                  <a:pt x="63" y="4333"/>
                </a:lnTo>
                <a:cubicBezTo>
                  <a:pt x="0" y="4522"/>
                  <a:pt x="95" y="4680"/>
                  <a:pt x="253" y="4743"/>
                </a:cubicBezTo>
                <a:cubicBezTo>
                  <a:pt x="305" y="4765"/>
                  <a:pt x="354" y="4775"/>
                  <a:pt x="399" y="4775"/>
                </a:cubicBezTo>
                <a:cubicBezTo>
                  <a:pt x="543" y="4775"/>
                  <a:pt x="646" y="4674"/>
                  <a:pt x="694" y="4554"/>
                </a:cubicBezTo>
                <a:lnTo>
                  <a:pt x="2080" y="458"/>
                </a:lnTo>
                <a:cubicBezTo>
                  <a:pt x="2174" y="300"/>
                  <a:pt x="2048" y="111"/>
                  <a:pt x="1891" y="17"/>
                </a:cubicBezTo>
                <a:cubicBezTo>
                  <a:pt x="1851" y="6"/>
                  <a:pt x="1813" y="0"/>
                  <a:pt x="177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13622;p66">
            <a:extLst>
              <a:ext uri="{FF2B5EF4-FFF2-40B4-BE49-F238E27FC236}">
                <a16:creationId xmlns:a16="http://schemas.microsoft.com/office/drawing/2014/main" id="{D7602C7D-BF37-44D6-95A4-4BC88F93D7F7}"/>
              </a:ext>
            </a:extLst>
          </p:cNvPr>
          <p:cNvGrpSpPr/>
          <p:nvPr/>
        </p:nvGrpSpPr>
        <p:grpSpPr>
          <a:xfrm>
            <a:off x="896193" y="3920470"/>
            <a:ext cx="421914" cy="420759"/>
            <a:chOff x="-2571737" y="2403625"/>
            <a:chExt cx="292225" cy="291425"/>
          </a:xfrm>
          <a:solidFill>
            <a:schemeClr val="accent3">
              <a:lumMod val="50000"/>
            </a:schemeClr>
          </a:solidFill>
        </p:grpSpPr>
        <p:sp>
          <p:nvSpPr>
            <p:cNvPr id="37" name="Google Shape;13623;p66">
              <a:extLst>
                <a:ext uri="{FF2B5EF4-FFF2-40B4-BE49-F238E27FC236}">
                  <a16:creationId xmlns:a16="http://schemas.microsoft.com/office/drawing/2014/main" id="{DBA061F9-D691-4B56-BDA2-F9066020C8DA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24;p66">
              <a:extLst>
                <a:ext uri="{FF2B5EF4-FFF2-40B4-BE49-F238E27FC236}">
                  <a16:creationId xmlns:a16="http://schemas.microsoft.com/office/drawing/2014/main" id="{AF7B5F9A-AB10-4184-A0E1-2E6AB6FE2D10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25;p66">
              <a:extLst>
                <a:ext uri="{FF2B5EF4-FFF2-40B4-BE49-F238E27FC236}">
                  <a16:creationId xmlns:a16="http://schemas.microsoft.com/office/drawing/2014/main" id="{65DD78D6-E827-4F15-9330-4F22EB996ED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26;p66">
              <a:extLst>
                <a:ext uri="{FF2B5EF4-FFF2-40B4-BE49-F238E27FC236}">
                  <a16:creationId xmlns:a16="http://schemas.microsoft.com/office/drawing/2014/main" id="{11B93463-61B6-4A25-927A-DAC5D96420FF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27;p66">
              <a:extLst>
                <a:ext uri="{FF2B5EF4-FFF2-40B4-BE49-F238E27FC236}">
                  <a16:creationId xmlns:a16="http://schemas.microsoft.com/office/drawing/2014/main" id="{3C173CE0-1BD1-4DDC-B9B4-80A0B21F3426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28;p66">
              <a:extLst>
                <a:ext uri="{FF2B5EF4-FFF2-40B4-BE49-F238E27FC236}">
                  <a16:creationId xmlns:a16="http://schemas.microsoft.com/office/drawing/2014/main" id="{4C0D2574-89F6-4796-ADD2-EDDA8A8016C5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29;p66">
              <a:extLst>
                <a:ext uri="{FF2B5EF4-FFF2-40B4-BE49-F238E27FC236}">
                  <a16:creationId xmlns:a16="http://schemas.microsoft.com/office/drawing/2014/main" id="{06F15D9A-7451-4EF3-834D-8A7AC3B7D3E7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3694;p66">
            <a:extLst>
              <a:ext uri="{FF2B5EF4-FFF2-40B4-BE49-F238E27FC236}">
                <a16:creationId xmlns:a16="http://schemas.microsoft.com/office/drawing/2014/main" id="{0123A257-42E7-4D3E-BFAF-69720DAAA5A5}"/>
              </a:ext>
            </a:extLst>
          </p:cNvPr>
          <p:cNvGrpSpPr/>
          <p:nvPr/>
        </p:nvGrpSpPr>
        <p:grpSpPr>
          <a:xfrm>
            <a:off x="5104781" y="3918196"/>
            <a:ext cx="420796" cy="423033"/>
            <a:chOff x="-3852025" y="2764950"/>
            <a:chExt cx="291450" cy="293000"/>
          </a:xfrm>
          <a:solidFill>
            <a:schemeClr val="accent3">
              <a:lumMod val="50000"/>
            </a:schemeClr>
          </a:solidFill>
        </p:grpSpPr>
        <p:sp>
          <p:nvSpPr>
            <p:cNvPr id="45" name="Google Shape;13695;p66">
              <a:extLst>
                <a:ext uri="{FF2B5EF4-FFF2-40B4-BE49-F238E27FC236}">
                  <a16:creationId xmlns:a16="http://schemas.microsoft.com/office/drawing/2014/main" id="{33E06662-EDC2-4E59-A9C4-9ACFD5EC3675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96;p66">
              <a:extLst>
                <a:ext uri="{FF2B5EF4-FFF2-40B4-BE49-F238E27FC236}">
                  <a16:creationId xmlns:a16="http://schemas.microsoft.com/office/drawing/2014/main" id="{8963548A-30EE-4282-ADD8-C762B5AB8561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AA303-A839-4A64-90CA-9C807A0E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Dati persistenti 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1A601BE-35ED-4F63-AAEE-CEE88DC242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24963" y="1366475"/>
            <a:ext cx="2799188" cy="3237025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it-IT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 sistema attuale gestisce la memorizzazione di dati persistenti tramite l’utilizzo di un database relazionale per consentire un accesso veloce e sicuro ai dati e un ampio spazio di archiviazione. Grazie all’uso del DBMS i dati sono protetti quindi diversi utenti con differenti operazioni possono accedere a diverse sezioni del database..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200" dirty="0"/>
          </a:p>
        </p:txBody>
      </p:sp>
      <p:pic>
        <p:nvPicPr>
          <p:cNvPr id="9" name="image8.png">
            <a:extLst>
              <a:ext uri="{FF2B5EF4-FFF2-40B4-BE49-F238E27FC236}">
                <a16:creationId xmlns:a16="http://schemas.microsoft.com/office/drawing/2014/main" id="{5FAC0C84-6005-4BAC-ABDD-DFE8B735ED9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19722" y="1676717"/>
            <a:ext cx="4395628" cy="24738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4455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AA303-A839-4A64-90CA-9C807A0E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1A601BE-35ED-4F63-AAEE-CEE88DC242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6388" y="1374243"/>
            <a:ext cx="2799188" cy="3237025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PresentationLayer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GuiWhereDoIEat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ApplicationLayer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Account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Autenticazione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Prenotazione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Recensioni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Visualizzazioni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Attività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DataLayer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DataBaseManagementSystem</a:t>
            </a:r>
            <a:endParaRPr lang="it-IT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EAACC5E0-1286-458D-93B0-C99E441E1AF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09822" y="1313498"/>
            <a:ext cx="4148366" cy="33585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19042394"/>
      </p:ext>
    </p:extLst>
  </p:cSld>
  <p:clrMapOvr>
    <a:masterClrMapping/>
  </p:clrMapOvr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854</Words>
  <Application>Microsoft Macintosh PowerPoint</Application>
  <PresentationFormat>Presentazione su schermo (16:9)</PresentationFormat>
  <Paragraphs>196</Paragraphs>
  <Slides>34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4" baseType="lpstr">
      <vt:lpstr>Arial</vt:lpstr>
      <vt:lpstr>Arial MT</vt:lpstr>
      <vt:lpstr>Calibri</vt:lpstr>
      <vt:lpstr>Lucida Sans Unicode</vt:lpstr>
      <vt:lpstr>Montserrat</vt:lpstr>
      <vt:lpstr>Montserrat Light</vt:lpstr>
      <vt:lpstr>Passion One</vt:lpstr>
      <vt:lpstr>Titillium Web SemiBold</vt:lpstr>
      <vt:lpstr>Trebuchet MS</vt:lpstr>
      <vt:lpstr>Learning Fractions: Pizza Slices by Slidesgo</vt:lpstr>
      <vt:lpstr>Dipartimento di Informatica Ingegneria gestione ed evoluzione del software </vt:lpstr>
      <vt:lpstr>SOMMARIO</vt:lpstr>
      <vt:lpstr>INTRODUCTION</vt:lpstr>
      <vt:lpstr>Cos’è WhereDoIEat?</vt:lpstr>
      <vt:lpstr>WhereDoIEat</vt:lpstr>
      <vt:lpstr>WhereDoIEat 1.0</vt:lpstr>
      <vt:lpstr>Panoramica</vt:lpstr>
      <vt:lpstr>Dati persistenti </vt:lpstr>
      <vt:lpstr>Design</vt:lpstr>
      <vt:lpstr>WhereDoIEat 2.0</vt:lpstr>
      <vt:lpstr>PROBLEMA VS. SOLUZIONE</vt:lpstr>
      <vt:lpstr>Change Request 1</vt:lpstr>
      <vt:lpstr>CR1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  e TESTING </vt:lpstr>
      <vt:lpstr>Presentazione standard di PowerPoint</vt:lpstr>
      <vt:lpstr>Presentazione standard di PowerPoint</vt:lpstr>
      <vt:lpstr>Testing di unità e di integrazione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dal team di WhereDoIEat!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Dipartimento di Informatica Ingegneria gestione ed evoluzione del software</dc:title>
  <dc:creator>melli</dc:creator>
  <cp:lastModifiedBy>ANTONIO DE MATTEO</cp:lastModifiedBy>
  <cp:revision>12</cp:revision>
  <dcterms:modified xsi:type="dcterms:W3CDTF">2022-06-08T16:20:07Z</dcterms:modified>
</cp:coreProperties>
</file>